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663" r:id="rId2"/>
    <p:sldMasterId id="2147483728" r:id="rId3"/>
    <p:sldMasterId id="2147483669" r:id="rId4"/>
    <p:sldMasterId id="2147483676" r:id="rId5"/>
    <p:sldMasterId id="2147483735" r:id="rId6"/>
    <p:sldMasterId id="2147483678" r:id="rId7"/>
    <p:sldMasterId id="2147483685" r:id="rId8"/>
    <p:sldMasterId id="2147483690" r:id="rId9"/>
    <p:sldMasterId id="2147483695" r:id="rId10"/>
    <p:sldMasterId id="2147483701" r:id="rId11"/>
  </p:sldMasterIdLst>
  <p:notesMasterIdLst>
    <p:notesMasterId r:id="rId29"/>
  </p:notesMasterIdLst>
  <p:sldIdLst>
    <p:sldId id="456" r:id="rId12"/>
    <p:sldId id="504" r:id="rId13"/>
    <p:sldId id="430" r:id="rId14"/>
    <p:sldId id="513" r:id="rId15"/>
    <p:sldId id="358" r:id="rId16"/>
    <p:sldId id="517" r:id="rId17"/>
    <p:sldId id="511" r:id="rId18"/>
    <p:sldId id="501" r:id="rId19"/>
    <p:sldId id="497" r:id="rId20"/>
    <p:sldId id="498" r:id="rId21"/>
    <p:sldId id="436" r:id="rId22"/>
    <p:sldId id="518" r:id="rId23"/>
    <p:sldId id="519" r:id="rId24"/>
    <p:sldId id="520" r:id="rId25"/>
    <p:sldId id="505" r:id="rId26"/>
    <p:sldId id="404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Hassebrock" initials="LH" lastIdx="18" clrIdx="0">
    <p:extLst>
      <p:ext uri="{19B8F6BF-5375-455C-9EA6-DF929625EA0E}">
        <p15:presenceInfo xmlns:p15="http://schemas.microsoft.com/office/powerpoint/2012/main" userId="S::lhassebrock@telligen.com::6a1e23a4-df7e-4697-98ec-963653843534" providerId="AD"/>
      </p:ext>
    </p:extLst>
  </p:cmAuthor>
  <p:cmAuthor id="2" name="Ami Bolles" initials="AB" lastIdx="16" clrIdx="1">
    <p:extLst>
      <p:ext uri="{19B8F6BF-5375-455C-9EA6-DF929625EA0E}">
        <p15:presenceInfo xmlns:p15="http://schemas.microsoft.com/office/powerpoint/2012/main" userId="S::abolles@telligen.com::3ac8b83b-867b-4315-a5a7-5fdcd17de011" providerId="AD"/>
      </p:ext>
    </p:extLst>
  </p:cmAuthor>
  <p:cmAuthor id="3" name="Anna Vander Beek" initials="AVB" lastIdx="19" clrIdx="2">
    <p:extLst>
      <p:ext uri="{19B8F6BF-5375-455C-9EA6-DF929625EA0E}">
        <p15:presenceInfo xmlns:p15="http://schemas.microsoft.com/office/powerpoint/2012/main" userId="S::avanderbeek@telligen.com::93dec969-2e24-4a59-8652-981ac199c8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32"/>
    <a:srgbClr val="F79720"/>
    <a:srgbClr val="009DDC"/>
    <a:srgbClr val="82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5C447-2E64-40F0-8673-1A6A271E30B5}" v="5" dt="2023-06-12T20:18:00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Hassebrock" userId="6a1e23a4-df7e-4697-98ec-963653843534" providerId="ADAL" clId="{FDF5C447-2E64-40F0-8673-1A6A271E30B5}"/>
    <pc:docChg chg="custSel modSld">
      <pc:chgData name="Laura Hassebrock" userId="6a1e23a4-df7e-4697-98ec-963653843534" providerId="ADAL" clId="{FDF5C447-2E64-40F0-8673-1A6A271E30B5}" dt="2023-06-12T20:17:53.141" v="45" actId="3626"/>
      <pc:docMkLst>
        <pc:docMk/>
      </pc:docMkLst>
      <pc:sldChg chg="addSp delSp modSp mod delAnim">
        <pc:chgData name="Laura Hassebrock" userId="6a1e23a4-df7e-4697-98ec-963653843534" providerId="ADAL" clId="{FDF5C447-2E64-40F0-8673-1A6A271E30B5}" dt="2023-06-12T19:59:12.650" v="21" actId="1076"/>
        <pc:sldMkLst>
          <pc:docMk/>
          <pc:sldMk cId="913265027" sldId="518"/>
        </pc:sldMkLst>
        <pc:spChg chg="add mod">
          <ac:chgData name="Laura Hassebrock" userId="6a1e23a4-df7e-4697-98ec-963653843534" providerId="ADAL" clId="{FDF5C447-2E64-40F0-8673-1A6A271E30B5}" dt="2023-06-12T19:59:12.650" v="21" actId="1076"/>
          <ac:spMkLst>
            <pc:docMk/>
            <pc:sldMk cId="913265027" sldId="518"/>
            <ac:spMk id="3" creationId="{91C9D326-EF82-C78E-E3B6-78C61159E630}"/>
          </ac:spMkLst>
        </pc:spChg>
        <pc:picChg chg="del">
          <ac:chgData name="Laura Hassebrock" userId="6a1e23a4-df7e-4697-98ec-963653843534" providerId="ADAL" clId="{FDF5C447-2E64-40F0-8673-1A6A271E30B5}" dt="2023-06-12T18:54:24.766" v="0" actId="478"/>
          <ac:picMkLst>
            <pc:docMk/>
            <pc:sldMk cId="913265027" sldId="518"/>
            <ac:picMk id="2" creationId="{F1CB2205-2C7F-32AB-8741-47D5A3BF8108}"/>
          </ac:picMkLst>
        </pc:picChg>
      </pc:sldChg>
      <pc:sldChg chg="addSp delSp modSp mod delAnim">
        <pc:chgData name="Laura Hassebrock" userId="6a1e23a4-df7e-4697-98ec-963653843534" providerId="ADAL" clId="{FDF5C447-2E64-40F0-8673-1A6A271E30B5}" dt="2023-06-12T20:17:53.141" v="45" actId="3626"/>
        <pc:sldMkLst>
          <pc:docMk/>
          <pc:sldMk cId="1030037842" sldId="519"/>
        </pc:sldMkLst>
        <pc:spChg chg="add mod">
          <ac:chgData name="Laura Hassebrock" userId="6a1e23a4-df7e-4697-98ec-963653843534" providerId="ADAL" clId="{FDF5C447-2E64-40F0-8673-1A6A271E30B5}" dt="2023-06-12T20:17:53.141" v="45" actId="3626"/>
          <ac:spMkLst>
            <pc:docMk/>
            <pc:sldMk cId="1030037842" sldId="519"/>
            <ac:spMk id="9" creationId="{D9E1479B-DAC0-0253-2A72-646311D662A1}"/>
          </ac:spMkLst>
        </pc:spChg>
        <pc:picChg chg="del">
          <ac:chgData name="Laura Hassebrock" userId="6a1e23a4-df7e-4697-98ec-963653843534" providerId="ADAL" clId="{FDF5C447-2E64-40F0-8673-1A6A271E30B5}" dt="2023-06-12T18:54:25.998" v="1" actId="478"/>
          <ac:picMkLst>
            <pc:docMk/>
            <pc:sldMk cId="1030037842" sldId="519"/>
            <ac:picMk id="15" creationId="{2CE00E07-F645-8F2D-A784-3F7565A86D56}"/>
          </ac:picMkLst>
        </pc:picChg>
      </pc:sldChg>
    </pc:docChg>
  </pc:docChgLst>
  <pc:docChgLst>
    <pc:chgData name="Anna Vander Beek" userId="93dec969-2e24-4a59-8652-981ac199c8b4" providerId="ADAL" clId="{21A05185-68CF-4852-9CF0-6681ECF5E862}"/>
    <pc:docChg chg="modSld">
      <pc:chgData name="Anna Vander Beek" userId="93dec969-2e24-4a59-8652-981ac199c8b4" providerId="ADAL" clId="{21A05185-68CF-4852-9CF0-6681ECF5E862}" dt="2023-06-12T20:28:28.179" v="14" actId="20577"/>
      <pc:docMkLst>
        <pc:docMk/>
      </pc:docMkLst>
      <pc:sldChg chg="modSp mod">
        <pc:chgData name="Anna Vander Beek" userId="93dec969-2e24-4a59-8652-981ac199c8b4" providerId="ADAL" clId="{21A05185-68CF-4852-9CF0-6681ECF5E862}" dt="2023-06-12T20:27:29.540" v="0" actId="1076"/>
        <pc:sldMkLst>
          <pc:docMk/>
          <pc:sldMk cId="913265027" sldId="518"/>
        </pc:sldMkLst>
        <pc:spChg chg="mod">
          <ac:chgData name="Anna Vander Beek" userId="93dec969-2e24-4a59-8652-981ac199c8b4" providerId="ADAL" clId="{21A05185-68CF-4852-9CF0-6681ECF5E862}" dt="2023-06-12T20:27:29.540" v="0" actId="1076"/>
          <ac:spMkLst>
            <pc:docMk/>
            <pc:sldMk cId="913265027" sldId="518"/>
            <ac:spMk id="3" creationId="{91C9D326-EF82-C78E-E3B6-78C61159E630}"/>
          </ac:spMkLst>
        </pc:spChg>
      </pc:sldChg>
      <pc:sldChg chg="modSp mod">
        <pc:chgData name="Anna Vander Beek" userId="93dec969-2e24-4a59-8652-981ac199c8b4" providerId="ADAL" clId="{21A05185-68CF-4852-9CF0-6681ECF5E862}" dt="2023-06-12T20:28:28.179" v="14" actId="20577"/>
        <pc:sldMkLst>
          <pc:docMk/>
          <pc:sldMk cId="3292193383" sldId="520"/>
        </pc:sldMkLst>
        <pc:spChg chg="mod">
          <ac:chgData name="Anna Vander Beek" userId="93dec969-2e24-4a59-8652-981ac199c8b4" providerId="ADAL" clId="{21A05185-68CF-4852-9CF0-6681ECF5E862}" dt="2023-06-12T20:28:28.179" v="14" actId="20577"/>
          <ac:spMkLst>
            <pc:docMk/>
            <pc:sldMk cId="3292193383" sldId="520"/>
            <ac:spMk id="15" creationId="{26E173B1-5C7B-46A8-AE23-3DFE89F44338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6-08T11:28:31.929" idx="5">
    <p:pos x="7549" y="986"/>
    <p:text>can the darker blue in the figure be changed to the lighter telligen blue like the title please :) [@Laura Hassebrock]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08T15:48:37.626" idx="16">
    <p:pos x="10" y="10"/>
    <p:text>should we add this slide [@Anna Vander Beek] [@Laura Hassebrock]</p:text>
    <p:extLst>
      <p:ext uri="{C676402C-5697-4E1C-873F-D02D1690AC5C}">
        <p15:threadingInfo xmlns:p15="http://schemas.microsoft.com/office/powerpoint/2012/main" timeZoneBias="300"/>
      </p:ext>
    </p:extLst>
  </p:cm>
  <p:cm authorId="3" dt="2023-06-08T13:52:46.732" idx="16">
    <p:pos x="10" y="106"/>
    <p:text>I like it - this completes the trio of "tools" lol
</p:text>
    <p:extLst>
      <p:ext uri="{C676402C-5697-4E1C-873F-D02D1690AC5C}">
        <p15:threadingInfo xmlns:p15="http://schemas.microsoft.com/office/powerpoint/2012/main" timeZoneBias="420">
          <p15:parentCm authorId="2" idx="1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6-08T11:39:13.503" idx="7">
    <p:pos x="7351" y="487"/>
    <p:text>Need to add locations within these boxes from proposal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3E916-E794-47E5-AA59-4C1D14403BC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03857-0CA7-4B78-8E33-0C69F4C975D4}">
      <dgm:prSet/>
      <dgm:spPr/>
      <dgm:t>
        <a:bodyPr/>
        <a:lstStyle/>
        <a:p>
          <a:r>
            <a:rPr lang="en-US">
              <a:latin typeface="Century Gothic" panose="020B0502020202020204" pitchFamily="34" charset="0"/>
            </a:rPr>
            <a:t>Tools for Engagement</a:t>
          </a:r>
        </a:p>
      </dgm:t>
    </dgm:pt>
    <dgm:pt modelId="{FFCFDB7F-1EF8-4CBB-B6EA-1FFF642F84C0}" type="parTrans" cxnId="{1905525F-969D-442D-941F-BFB054E29F59}">
      <dgm:prSet/>
      <dgm:spPr/>
      <dgm:t>
        <a:bodyPr/>
        <a:lstStyle/>
        <a:p>
          <a:endParaRPr lang="en-US"/>
        </a:p>
      </dgm:t>
    </dgm:pt>
    <dgm:pt modelId="{070ACD46-D5C4-4791-A8FF-2C5C975EE73A}" type="sibTrans" cxnId="{1905525F-969D-442D-941F-BFB054E29F59}">
      <dgm:prSet/>
      <dgm:spPr/>
      <dgm:t>
        <a:bodyPr/>
        <a:lstStyle/>
        <a:p>
          <a:endParaRPr lang="en-US"/>
        </a:p>
      </dgm:t>
    </dgm:pt>
    <dgm:pt modelId="{74D4028F-899D-4E98-8A49-3711B13D8558}">
      <dgm:prSet/>
      <dgm:spPr/>
      <dgm:t>
        <a:bodyPr/>
        <a:lstStyle/>
        <a:p>
          <a:r>
            <a:rPr lang="en-US" b="0" err="1">
              <a:latin typeface="Century Gothic" panose="020B0502020202020204" pitchFamily="34" charset="0"/>
            </a:rPr>
            <a:t>Turnleaf</a:t>
          </a:r>
          <a:r>
            <a:rPr lang="en-US" b="0">
              <a:latin typeface="Century Gothic" panose="020B0502020202020204" pitchFamily="34" charset="0"/>
            </a:rPr>
            <a:t> Wellness Portal &amp; Mobile App</a:t>
          </a:r>
          <a:endParaRPr lang="en-US">
            <a:latin typeface="Century Gothic" panose="020B0502020202020204" pitchFamily="34" charset="0"/>
          </a:endParaRPr>
        </a:p>
      </dgm:t>
    </dgm:pt>
    <dgm:pt modelId="{14329187-82D7-4AAA-9A45-D775E38A3740}" type="parTrans" cxnId="{716C83A0-98F4-40C4-8C0A-C230A9912C62}">
      <dgm:prSet/>
      <dgm:spPr/>
      <dgm:t>
        <a:bodyPr/>
        <a:lstStyle/>
        <a:p>
          <a:endParaRPr lang="en-US"/>
        </a:p>
      </dgm:t>
    </dgm:pt>
    <dgm:pt modelId="{C264BB81-15BD-47BB-950E-2C971B9C51CE}" type="sibTrans" cxnId="{716C83A0-98F4-40C4-8C0A-C230A9912C62}">
      <dgm:prSet/>
      <dgm:spPr/>
      <dgm:t>
        <a:bodyPr/>
        <a:lstStyle/>
        <a:p>
          <a:endParaRPr lang="en-US"/>
        </a:p>
      </dgm:t>
    </dgm:pt>
    <dgm:pt modelId="{48A1FED4-09FD-4ACC-A7F1-25D602F354A5}">
      <dgm:prSet/>
      <dgm:spPr/>
      <dgm:t>
        <a:bodyPr/>
        <a:lstStyle/>
        <a:p>
          <a:r>
            <a:rPr lang="en-US" b="0">
              <a:latin typeface="Century Gothic" panose="020B0502020202020204" pitchFamily="34" charset="0"/>
            </a:rPr>
            <a:t>Remote Monitoring</a:t>
          </a:r>
          <a:endParaRPr lang="en-US">
            <a:latin typeface="Century Gothic" panose="020B0502020202020204" pitchFamily="34" charset="0"/>
          </a:endParaRPr>
        </a:p>
      </dgm:t>
    </dgm:pt>
    <dgm:pt modelId="{5389D2B7-DCF4-454D-88CD-E70D3CAB16ED}" type="parTrans" cxnId="{6EF31E15-8CAE-4309-A1F9-3061B991E1AB}">
      <dgm:prSet/>
      <dgm:spPr/>
      <dgm:t>
        <a:bodyPr/>
        <a:lstStyle/>
        <a:p>
          <a:endParaRPr lang="en-US"/>
        </a:p>
      </dgm:t>
    </dgm:pt>
    <dgm:pt modelId="{162BB6D0-53B5-4E80-87DF-82BBDA125099}" type="sibTrans" cxnId="{6EF31E15-8CAE-4309-A1F9-3061B991E1AB}">
      <dgm:prSet/>
      <dgm:spPr/>
      <dgm:t>
        <a:bodyPr/>
        <a:lstStyle/>
        <a:p>
          <a:endParaRPr lang="en-US"/>
        </a:p>
      </dgm:t>
    </dgm:pt>
    <dgm:pt modelId="{0DA960EA-0F99-4D95-8C0C-BE90A5FDCA87}">
      <dgm:prSet/>
      <dgm:spPr/>
      <dgm:t>
        <a:bodyPr/>
        <a:lstStyle/>
        <a:p>
          <a:r>
            <a:rPr lang="en-US" b="0">
              <a:latin typeface="Century Gothic" panose="020B0502020202020204" pitchFamily="34" charset="0"/>
            </a:rPr>
            <a:t>Virtual Group Coaching Program</a:t>
          </a:r>
          <a:endParaRPr lang="en-US">
            <a:latin typeface="Century Gothic" panose="020B0502020202020204" pitchFamily="34" charset="0"/>
          </a:endParaRPr>
        </a:p>
      </dgm:t>
    </dgm:pt>
    <dgm:pt modelId="{80E4F1B0-57A8-443F-8FE2-E2A6FC5FF50D}" type="parTrans" cxnId="{7CF9E852-6BEA-41BB-A16E-7DA9A8E52C99}">
      <dgm:prSet/>
      <dgm:spPr/>
      <dgm:t>
        <a:bodyPr/>
        <a:lstStyle/>
        <a:p>
          <a:endParaRPr lang="en-US"/>
        </a:p>
      </dgm:t>
    </dgm:pt>
    <dgm:pt modelId="{9F226D4A-A924-4B52-8A5A-C0A20BF31041}" type="sibTrans" cxnId="{7CF9E852-6BEA-41BB-A16E-7DA9A8E52C99}">
      <dgm:prSet/>
      <dgm:spPr/>
      <dgm:t>
        <a:bodyPr/>
        <a:lstStyle/>
        <a:p>
          <a:endParaRPr lang="en-US"/>
        </a:p>
      </dgm:t>
    </dgm:pt>
    <dgm:pt modelId="{3D2894A3-762B-4412-B4BB-CD3D07F75FC0}" type="pres">
      <dgm:prSet presAssocID="{83E3E916-E794-47E5-AA59-4C1D14403B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2AC469-EA6B-400D-8BF3-E6850564173E}" type="pres">
      <dgm:prSet presAssocID="{0FA03857-0CA7-4B78-8E33-0C69F4C975D4}" presName="hierRoot1" presStyleCnt="0"/>
      <dgm:spPr/>
    </dgm:pt>
    <dgm:pt modelId="{689D8BE1-80B4-4C90-BB9E-0A55BD6B2CDB}" type="pres">
      <dgm:prSet presAssocID="{0FA03857-0CA7-4B78-8E33-0C69F4C975D4}" presName="composite" presStyleCnt="0"/>
      <dgm:spPr/>
    </dgm:pt>
    <dgm:pt modelId="{A6A07729-1387-4FFC-9BB2-F78693811682}" type="pres">
      <dgm:prSet presAssocID="{0FA03857-0CA7-4B78-8E33-0C69F4C975D4}" presName="background" presStyleLbl="node0" presStyleIdx="0" presStyleCnt="1"/>
      <dgm:spPr>
        <a:solidFill>
          <a:srgbClr val="009DDC"/>
        </a:solidFill>
      </dgm:spPr>
    </dgm:pt>
    <dgm:pt modelId="{C73C7DA0-A3DB-49E5-A3C2-A696BCD0A520}" type="pres">
      <dgm:prSet presAssocID="{0FA03857-0CA7-4B78-8E33-0C69F4C975D4}" presName="text" presStyleLbl="fgAcc0" presStyleIdx="0" presStyleCnt="1">
        <dgm:presLayoutVars>
          <dgm:chPref val="3"/>
        </dgm:presLayoutVars>
      </dgm:prSet>
      <dgm:spPr/>
    </dgm:pt>
    <dgm:pt modelId="{82D3ECE4-6FF0-4603-B66D-712F44C873E7}" type="pres">
      <dgm:prSet presAssocID="{0FA03857-0CA7-4B78-8E33-0C69F4C975D4}" presName="hierChild2" presStyleCnt="0"/>
      <dgm:spPr/>
    </dgm:pt>
    <dgm:pt modelId="{E18D4A4B-BA91-4542-A3E4-6FC3B6A60469}" type="pres">
      <dgm:prSet presAssocID="{14329187-82D7-4AAA-9A45-D775E38A3740}" presName="Name10" presStyleLbl="parChTrans1D2" presStyleIdx="0" presStyleCnt="3"/>
      <dgm:spPr/>
    </dgm:pt>
    <dgm:pt modelId="{1243738D-27F1-43CC-85CE-F8B76D205D13}" type="pres">
      <dgm:prSet presAssocID="{74D4028F-899D-4E98-8A49-3711B13D8558}" presName="hierRoot2" presStyleCnt="0"/>
      <dgm:spPr/>
    </dgm:pt>
    <dgm:pt modelId="{D9A2636D-6529-46D7-9FED-B725092E7BD8}" type="pres">
      <dgm:prSet presAssocID="{74D4028F-899D-4E98-8A49-3711B13D8558}" presName="composite2" presStyleCnt="0"/>
      <dgm:spPr/>
    </dgm:pt>
    <dgm:pt modelId="{E1AC1C1B-7155-48EC-9242-BB41B6EB26BD}" type="pres">
      <dgm:prSet presAssocID="{74D4028F-899D-4E98-8A49-3711B13D8558}" presName="background2" presStyleLbl="node2" presStyleIdx="0" presStyleCnt="3"/>
      <dgm:spPr>
        <a:solidFill>
          <a:srgbClr val="009DDC"/>
        </a:solidFill>
      </dgm:spPr>
    </dgm:pt>
    <dgm:pt modelId="{FBF322EB-0213-44DF-B925-F28750A3CCB3}" type="pres">
      <dgm:prSet presAssocID="{74D4028F-899D-4E98-8A49-3711B13D8558}" presName="text2" presStyleLbl="fgAcc2" presStyleIdx="0" presStyleCnt="3">
        <dgm:presLayoutVars>
          <dgm:chPref val="3"/>
        </dgm:presLayoutVars>
      </dgm:prSet>
      <dgm:spPr/>
    </dgm:pt>
    <dgm:pt modelId="{755A5E32-0F3B-4F01-9004-EA9E30F550FE}" type="pres">
      <dgm:prSet presAssocID="{74D4028F-899D-4E98-8A49-3711B13D8558}" presName="hierChild3" presStyleCnt="0"/>
      <dgm:spPr/>
    </dgm:pt>
    <dgm:pt modelId="{2A66368F-0EE0-4D8F-90EE-7C7D501B2386}" type="pres">
      <dgm:prSet presAssocID="{5389D2B7-DCF4-454D-88CD-E70D3CAB16ED}" presName="Name10" presStyleLbl="parChTrans1D2" presStyleIdx="1" presStyleCnt="3"/>
      <dgm:spPr/>
    </dgm:pt>
    <dgm:pt modelId="{47285CF8-5771-4F64-A75C-2B4784ECE2D4}" type="pres">
      <dgm:prSet presAssocID="{48A1FED4-09FD-4ACC-A7F1-25D602F354A5}" presName="hierRoot2" presStyleCnt="0"/>
      <dgm:spPr/>
    </dgm:pt>
    <dgm:pt modelId="{C30F8C89-0E4F-4228-83ED-53E16CFA167F}" type="pres">
      <dgm:prSet presAssocID="{48A1FED4-09FD-4ACC-A7F1-25D602F354A5}" presName="composite2" presStyleCnt="0"/>
      <dgm:spPr/>
    </dgm:pt>
    <dgm:pt modelId="{195AD425-D231-4459-8AC0-2B269108CB1C}" type="pres">
      <dgm:prSet presAssocID="{48A1FED4-09FD-4ACC-A7F1-25D602F354A5}" presName="background2" presStyleLbl="node2" presStyleIdx="1" presStyleCnt="3"/>
      <dgm:spPr>
        <a:solidFill>
          <a:srgbClr val="009DDC"/>
        </a:solidFill>
      </dgm:spPr>
    </dgm:pt>
    <dgm:pt modelId="{46FBCBA8-BC00-444B-8E79-EEB8C5E02A84}" type="pres">
      <dgm:prSet presAssocID="{48A1FED4-09FD-4ACC-A7F1-25D602F354A5}" presName="text2" presStyleLbl="fgAcc2" presStyleIdx="1" presStyleCnt="3">
        <dgm:presLayoutVars>
          <dgm:chPref val="3"/>
        </dgm:presLayoutVars>
      </dgm:prSet>
      <dgm:spPr/>
    </dgm:pt>
    <dgm:pt modelId="{4F02D820-00F1-4CDD-909A-8321399245F4}" type="pres">
      <dgm:prSet presAssocID="{48A1FED4-09FD-4ACC-A7F1-25D602F354A5}" presName="hierChild3" presStyleCnt="0"/>
      <dgm:spPr/>
    </dgm:pt>
    <dgm:pt modelId="{447AA0E7-2AC0-40D9-A9F5-8A09C86F5928}" type="pres">
      <dgm:prSet presAssocID="{80E4F1B0-57A8-443F-8FE2-E2A6FC5FF50D}" presName="Name10" presStyleLbl="parChTrans1D2" presStyleIdx="2" presStyleCnt="3"/>
      <dgm:spPr/>
    </dgm:pt>
    <dgm:pt modelId="{DD48955B-59A4-4964-A585-CD57D24D61B5}" type="pres">
      <dgm:prSet presAssocID="{0DA960EA-0F99-4D95-8C0C-BE90A5FDCA87}" presName="hierRoot2" presStyleCnt="0"/>
      <dgm:spPr/>
    </dgm:pt>
    <dgm:pt modelId="{A92458A7-2576-4F10-A558-FB9A4BF7DAEA}" type="pres">
      <dgm:prSet presAssocID="{0DA960EA-0F99-4D95-8C0C-BE90A5FDCA87}" presName="composite2" presStyleCnt="0"/>
      <dgm:spPr/>
    </dgm:pt>
    <dgm:pt modelId="{22B4E775-26BE-4018-8786-BC98FA2AB704}" type="pres">
      <dgm:prSet presAssocID="{0DA960EA-0F99-4D95-8C0C-BE90A5FDCA87}" presName="background2" presStyleLbl="node2" presStyleIdx="2" presStyleCnt="3"/>
      <dgm:spPr>
        <a:solidFill>
          <a:srgbClr val="009DDC"/>
        </a:solidFill>
      </dgm:spPr>
    </dgm:pt>
    <dgm:pt modelId="{F2338149-19D7-4F5B-938A-0360D74F2172}" type="pres">
      <dgm:prSet presAssocID="{0DA960EA-0F99-4D95-8C0C-BE90A5FDCA87}" presName="text2" presStyleLbl="fgAcc2" presStyleIdx="2" presStyleCnt="3">
        <dgm:presLayoutVars>
          <dgm:chPref val="3"/>
        </dgm:presLayoutVars>
      </dgm:prSet>
      <dgm:spPr/>
    </dgm:pt>
    <dgm:pt modelId="{D1AB691D-716F-4629-A10B-7B9AD85ABF08}" type="pres">
      <dgm:prSet presAssocID="{0DA960EA-0F99-4D95-8C0C-BE90A5FDCA87}" presName="hierChild3" presStyleCnt="0"/>
      <dgm:spPr/>
    </dgm:pt>
  </dgm:ptLst>
  <dgm:cxnLst>
    <dgm:cxn modelId="{6EF31E15-8CAE-4309-A1F9-3061B991E1AB}" srcId="{0FA03857-0CA7-4B78-8E33-0C69F4C975D4}" destId="{48A1FED4-09FD-4ACC-A7F1-25D602F354A5}" srcOrd="1" destOrd="0" parTransId="{5389D2B7-DCF4-454D-88CD-E70D3CAB16ED}" sibTransId="{162BB6D0-53B5-4E80-87DF-82BBDA125099}"/>
    <dgm:cxn modelId="{D42AEE3D-9D2B-414F-B942-BC11C61B0364}" type="presOf" srcId="{14329187-82D7-4AAA-9A45-D775E38A3740}" destId="{E18D4A4B-BA91-4542-A3E4-6FC3B6A60469}" srcOrd="0" destOrd="0" presId="urn:microsoft.com/office/officeart/2005/8/layout/hierarchy1"/>
    <dgm:cxn modelId="{1905525F-969D-442D-941F-BFB054E29F59}" srcId="{83E3E916-E794-47E5-AA59-4C1D14403BCC}" destId="{0FA03857-0CA7-4B78-8E33-0C69F4C975D4}" srcOrd="0" destOrd="0" parTransId="{FFCFDB7F-1EF8-4CBB-B6EA-1FFF642F84C0}" sibTransId="{070ACD46-D5C4-4791-A8FF-2C5C975EE73A}"/>
    <dgm:cxn modelId="{28D91043-8DBF-40DD-9062-2821C0DB7954}" type="presOf" srcId="{80E4F1B0-57A8-443F-8FE2-E2A6FC5FF50D}" destId="{447AA0E7-2AC0-40D9-A9F5-8A09C86F5928}" srcOrd="0" destOrd="0" presId="urn:microsoft.com/office/officeart/2005/8/layout/hierarchy1"/>
    <dgm:cxn modelId="{A894CB44-FEBC-4367-9FAE-6A08AD9D3D38}" type="presOf" srcId="{48A1FED4-09FD-4ACC-A7F1-25D602F354A5}" destId="{46FBCBA8-BC00-444B-8E79-EEB8C5E02A84}" srcOrd="0" destOrd="0" presId="urn:microsoft.com/office/officeart/2005/8/layout/hierarchy1"/>
    <dgm:cxn modelId="{7CF9E852-6BEA-41BB-A16E-7DA9A8E52C99}" srcId="{0FA03857-0CA7-4B78-8E33-0C69F4C975D4}" destId="{0DA960EA-0F99-4D95-8C0C-BE90A5FDCA87}" srcOrd="2" destOrd="0" parTransId="{80E4F1B0-57A8-443F-8FE2-E2A6FC5FF50D}" sibTransId="{9F226D4A-A924-4B52-8A5A-C0A20BF31041}"/>
    <dgm:cxn modelId="{E2B2AB75-CB8A-4BCD-8067-47D5DADA62D5}" type="presOf" srcId="{5389D2B7-DCF4-454D-88CD-E70D3CAB16ED}" destId="{2A66368F-0EE0-4D8F-90EE-7C7D501B2386}" srcOrd="0" destOrd="0" presId="urn:microsoft.com/office/officeart/2005/8/layout/hierarchy1"/>
    <dgm:cxn modelId="{716C83A0-98F4-40C4-8C0A-C230A9912C62}" srcId="{0FA03857-0CA7-4B78-8E33-0C69F4C975D4}" destId="{74D4028F-899D-4E98-8A49-3711B13D8558}" srcOrd="0" destOrd="0" parTransId="{14329187-82D7-4AAA-9A45-D775E38A3740}" sibTransId="{C264BB81-15BD-47BB-950E-2C971B9C51CE}"/>
    <dgm:cxn modelId="{3951DCB0-DE07-4D67-9A5E-0185A48C875B}" type="presOf" srcId="{0FA03857-0CA7-4B78-8E33-0C69F4C975D4}" destId="{C73C7DA0-A3DB-49E5-A3C2-A696BCD0A520}" srcOrd="0" destOrd="0" presId="urn:microsoft.com/office/officeart/2005/8/layout/hierarchy1"/>
    <dgm:cxn modelId="{7FC9C4BE-DD09-47DF-BC07-235A7B8ECF61}" type="presOf" srcId="{0DA960EA-0F99-4D95-8C0C-BE90A5FDCA87}" destId="{F2338149-19D7-4F5B-938A-0360D74F2172}" srcOrd="0" destOrd="0" presId="urn:microsoft.com/office/officeart/2005/8/layout/hierarchy1"/>
    <dgm:cxn modelId="{FF4490CB-C063-4448-9BFD-634AD25ADA5B}" type="presOf" srcId="{83E3E916-E794-47E5-AA59-4C1D14403BCC}" destId="{3D2894A3-762B-4412-B4BB-CD3D07F75FC0}" srcOrd="0" destOrd="0" presId="urn:microsoft.com/office/officeart/2005/8/layout/hierarchy1"/>
    <dgm:cxn modelId="{CD212DD0-A540-4355-B92D-3C2062247D58}" type="presOf" srcId="{74D4028F-899D-4E98-8A49-3711B13D8558}" destId="{FBF322EB-0213-44DF-B925-F28750A3CCB3}" srcOrd="0" destOrd="0" presId="urn:microsoft.com/office/officeart/2005/8/layout/hierarchy1"/>
    <dgm:cxn modelId="{46F43B11-6CF5-4C4E-81EF-0E98F02CD226}" type="presParOf" srcId="{3D2894A3-762B-4412-B4BB-CD3D07F75FC0}" destId="{8C2AC469-EA6B-400D-8BF3-E6850564173E}" srcOrd="0" destOrd="0" presId="urn:microsoft.com/office/officeart/2005/8/layout/hierarchy1"/>
    <dgm:cxn modelId="{F3816E20-AB65-4F6C-A287-D6A5BB38645E}" type="presParOf" srcId="{8C2AC469-EA6B-400D-8BF3-E6850564173E}" destId="{689D8BE1-80B4-4C90-BB9E-0A55BD6B2CDB}" srcOrd="0" destOrd="0" presId="urn:microsoft.com/office/officeart/2005/8/layout/hierarchy1"/>
    <dgm:cxn modelId="{DBF046C3-1B95-418E-9B9E-373C59BDA240}" type="presParOf" srcId="{689D8BE1-80B4-4C90-BB9E-0A55BD6B2CDB}" destId="{A6A07729-1387-4FFC-9BB2-F78693811682}" srcOrd="0" destOrd="0" presId="urn:microsoft.com/office/officeart/2005/8/layout/hierarchy1"/>
    <dgm:cxn modelId="{ACDF17AB-B1AB-4622-87C7-219EED600223}" type="presParOf" srcId="{689D8BE1-80B4-4C90-BB9E-0A55BD6B2CDB}" destId="{C73C7DA0-A3DB-49E5-A3C2-A696BCD0A520}" srcOrd="1" destOrd="0" presId="urn:microsoft.com/office/officeart/2005/8/layout/hierarchy1"/>
    <dgm:cxn modelId="{E670C6B2-5A81-4C1B-93E8-F2C63AF0D9C5}" type="presParOf" srcId="{8C2AC469-EA6B-400D-8BF3-E6850564173E}" destId="{82D3ECE4-6FF0-4603-B66D-712F44C873E7}" srcOrd="1" destOrd="0" presId="urn:microsoft.com/office/officeart/2005/8/layout/hierarchy1"/>
    <dgm:cxn modelId="{F4BA8021-063F-4920-99C7-39C0A4111351}" type="presParOf" srcId="{82D3ECE4-6FF0-4603-B66D-712F44C873E7}" destId="{E18D4A4B-BA91-4542-A3E4-6FC3B6A60469}" srcOrd="0" destOrd="0" presId="urn:microsoft.com/office/officeart/2005/8/layout/hierarchy1"/>
    <dgm:cxn modelId="{CF163AF3-4ABA-4848-807F-5F20F3B3AD25}" type="presParOf" srcId="{82D3ECE4-6FF0-4603-B66D-712F44C873E7}" destId="{1243738D-27F1-43CC-85CE-F8B76D205D13}" srcOrd="1" destOrd="0" presId="urn:microsoft.com/office/officeart/2005/8/layout/hierarchy1"/>
    <dgm:cxn modelId="{50130C56-D0DA-464C-9A23-A4F9237519A1}" type="presParOf" srcId="{1243738D-27F1-43CC-85CE-F8B76D205D13}" destId="{D9A2636D-6529-46D7-9FED-B725092E7BD8}" srcOrd="0" destOrd="0" presId="urn:microsoft.com/office/officeart/2005/8/layout/hierarchy1"/>
    <dgm:cxn modelId="{AAB9F6B4-8D39-46A8-BC7F-EAD511543097}" type="presParOf" srcId="{D9A2636D-6529-46D7-9FED-B725092E7BD8}" destId="{E1AC1C1B-7155-48EC-9242-BB41B6EB26BD}" srcOrd="0" destOrd="0" presId="urn:microsoft.com/office/officeart/2005/8/layout/hierarchy1"/>
    <dgm:cxn modelId="{F8F61998-B0F7-4146-83B8-A82827611C6E}" type="presParOf" srcId="{D9A2636D-6529-46D7-9FED-B725092E7BD8}" destId="{FBF322EB-0213-44DF-B925-F28750A3CCB3}" srcOrd="1" destOrd="0" presId="urn:microsoft.com/office/officeart/2005/8/layout/hierarchy1"/>
    <dgm:cxn modelId="{4D11F324-009E-4454-8B69-28734E07C615}" type="presParOf" srcId="{1243738D-27F1-43CC-85CE-F8B76D205D13}" destId="{755A5E32-0F3B-4F01-9004-EA9E30F550FE}" srcOrd="1" destOrd="0" presId="urn:microsoft.com/office/officeart/2005/8/layout/hierarchy1"/>
    <dgm:cxn modelId="{7E21B2E1-08E0-4EEA-9D59-39E4F75F5477}" type="presParOf" srcId="{82D3ECE4-6FF0-4603-B66D-712F44C873E7}" destId="{2A66368F-0EE0-4D8F-90EE-7C7D501B2386}" srcOrd="2" destOrd="0" presId="urn:microsoft.com/office/officeart/2005/8/layout/hierarchy1"/>
    <dgm:cxn modelId="{02AA52C5-3D81-4AB9-AAB7-0CFFCC8E7834}" type="presParOf" srcId="{82D3ECE4-6FF0-4603-B66D-712F44C873E7}" destId="{47285CF8-5771-4F64-A75C-2B4784ECE2D4}" srcOrd="3" destOrd="0" presId="urn:microsoft.com/office/officeart/2005/8/layout/hierarchy1"/>
    <dgm:cxn modelId="{9B233847-0464-4233-A2FF-14207CDDCD1E}" type="presParOf" srcId="{47285CF8-5771-4F64-A75C-2B4784ECE2D4}" destId="{C30F8C89-0E4F-4228-83ED-53E16CFA167F}" srcOrd="0" destOrd="0" presId="urn:microsoft.com/office/officeart/2005/8/layout/hierarchy1"/>
    <dgm:cxn modelId="{61C84479-025D-4C83-8BBC-A93F27BDAED3}" type="presParOf" srcId="{C30F8C89-0E4F-4228-83ED-53E16CFA167F}" destId="{195AD425-D231-4459-8AC0-2B269108CB1C}" srcOrd="0" destOrd="0" presId="urn:microsoft.com/office/officeart/2005/8/layout/hierarchy1"/>
    <dgm:cxn modelId="{70F1CCDE-33B4-49D1-9B7B-DE6D05D28D39}" type="presParOf" srcId="{C30F8C89-0E4F-4228-83ED-53E16CFA167F}" destId="{46FBCBA8-BC00-444B-8E79-EEB8C5E02A84}" srcOrd="1" destOrd="0" presId="urn:microsoft.com/office/officeart/2005/8/layout/hierarchy1"/>
    <dgm:cxn modelId="{09378663-510B-4978-8171-067F2BCB6BE1}" type="presParOf" srcId="{47285CF8-5771-4F64-A75C-2B4784ECE2D4}" destId="{4F02D820-00F1-4CDD-909A-8321399245F4}" srcOrd="1" destOrd="0" presId="urn:microsoft.com/office/officeart/2005/8/layout/hierarchy1"/>
    <dgm:cxn modelId="{4FA1CD43-CA28-4315-8245-97199CE5F69A}" type="presParOf" srcId="{82D3ECE4-6FF0-4603-B66D-712F44C873E7}" destId="{447AA0E7-2AC0-40D9-A9F5-8A09C86F5928}" srcOrd="4" destOrd="0" presId="urn:microsoft.com/office/officeart/2005/8/layout/hierarchy1"/>
    <dgm:cxn modelId="{CA973841-81F1-4200-AB20-AF2BACC1928B}" type="presParOf" srcId="{82D3ECE4-6FF0-4603-B66D-712F44C873E7}" destId="{DD48955B-59A4-4964-A585-CD57D24D61B5}" srcOrd="5" destOrd="0" presId="urn:microsoft.com/office/officeart/2005/8/layout/hierarchy1"/>
    <dgm:cxn modelId="{A35D1FE7-2802-4BAC-8F69-76A14476E17A}" type="presParOf" srcId="{DD48955B-59A4-4964-A585-CD57D24D61B5}" destId="{A92458A7-2576-4F10-A558-FB9A4BF7DAEA}" srcOrd="0" destOrd="0" presId="urn:microsoft.com/office/officeart/2005/8/layout/hierarchy1"/>
    <dgm:cxn modelId="{67DFB524-B8E2-4B85-81EE-1A31AC3B8C1D}" type="presParOf" srcId="{A92458A7-2576-4F10-A558-FB9A4BF7DAEA}" destId="{22B4E775-26BE-4018-8786-BC98FA2AB704}" srcOrd="0" destOrd="0" presId="urn:microsoft.com/office/officeart/2005/8/layout/hierarchy1"/>
    <dgm:cxn modelId="{DE2B07EE-1B7C-4F02-978A-24AB571E0FB3}" type="presParOf" srcId="{A92458A7-2576-4F10-A558-FB9A4BF7DAEA}" destId="{F2338149-19D7-4F5B-938A-0360D74F2172}" srcOrd="1" destOrd="0" presId="urn:microsoft.com/office/officeart/2005/8/layout/hierarchy1"/>
    <dgm:cxn modelId="{E74C292D-9A04-4257-A3A4-D427026D560E}" type="presParOf" srcId="{DD48955B-59A4-4964-A585-CD57D24D61B5}" destId="{D1AB691D-716F-4629-A10B-7B9AD85ABF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2D9A3-2704-4619-9450-9B1B1B79B256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DD6C0A4-7078-482F-91EE-12662DD2DEE6}">
      <dgm:prSet/>
      <dgm:spPr/>
      <dgm:t>
        <a:bodyPr/>
        <a:lstStyle/>
        <a:p>
          <a:r>
            <a:rPr lang="en-US"/>
            <a:t>Supplies members with an electronic monitoring device specific to their condition</a:t>
          </a:r>
        </a:p>
      </dgm:t>
    </dgm:pt>
    <dgm:pt modelId="{112F51F6-67A4-4FDB-879D-DB307C9E93AA}" type="parTrans" cxnId="{C7443CE3-4199-489C-BC59-6AE6045C2527}">
      <dgm:prSet/>
      <dgm:spPr/>
      <dgm:t>
        <a:bodyPr/>
        <a:lstStyle/>
        <a:p>
          <a:endParaRPr lang="en-US"/>
        </a:p>
      </dgm:t>
    </dgm:pt>
    <dgm:pt modelId="{4C2B4B2D-B8B9-4D9A-A187-FF65D71B0502}" type="sibTrans" cxnId="{C7443CE3-4199-489C-BC59-6AE6045C2527}">
      <dgm:prSet/>
      <dgm:spPr/>
      <dgm:t>
        <a:bodyPr/>
        <a:lstStyle/>
        <a:p>
          <a:endParaRPr lang="en-US"/>
        </a:p>
      </dgm:t>
    </dgm:pt>
    <dgm:pt modelId="{E5462900-431A-4068-BFAE-359DEDC78DB3}">
      <dgm:prSet/>
      <dgm:spPr/>
      <dgm:t>
        <a:bodyPr/>
        <a:lstStyle/>
        <a:p>
          <a:r>
            <a:rPr lang="en-US"/>
            <a:t>Teach members on appropriate use of the device &amp; how to read the data   </a:t>
          </a:r>
        </a:p>
      </dgm:t>
    </dgm:pt>
    <dgm:pt modelId="{EF769154-475A-4AD1-A5E5-D44533EB5B81}" type="parTrans" cxnId="{AAC015EB-34B6-409A-957A-ADB3413B9A82}">
      <dgm:prSet/>
      <dgm:spPr/>
      <dgm:t>
        <a:bodyPr/>
        <a:lstStyle/>
        <a:p>
          <a:endParaRPr lang="en-US"/>
        </a:p>
      </dgm:t>
    </dgm:pt>
    <dgm:pt modelId="{06E48715-D3B2-4145-BFC3-1B310F0D8D00}" type="sibTrans" cxnId="{AAC015EB-34B6-409A-957A-ADB3413B9A82}">
      <dgm:prSet/>
      <dgm:spPr/>
      <dgm:t>
        <a:bodyPr/>
        <a:lstStyle/>
        <a:p>
          <a:endParaRPr lang="en-US"/>
        </a:p>
      </dgm:t>
    </dgm:pt>
    <dgm:pt modelId="{9E5FCCA9-8AA1-445A-BFF7-6A1B5CFE39ED}">
      <dgm:prSet/>
      <dgm:spPr/>
      <dgm:t>
        <a:bodyPr/>
        <a:lstStyle/>
        <a:p>
          <a:r>
            <a:rPr lang="en-US"/>
            <a:t>Enables Telligen nurse case managers to help members develop regular condition monitoring behaviors to manage acute and chronic conditions in real-time.</a:t>
          </a:r>
        </a:p>
      </dgm:t>
    </dgm:pt>
    <dgm:pt modelId="{B9A96522-910C-4538-B7E5-DF60E5BDEE21}" type="parTrans" cxnId="{35E0BBF8-0DCF-42D4-AD28-00F49435D363}">
      <dgm:prSet/>
      <dgm:spPr/>
      <dgm:t>
        <a:bodyPr/>
        <a:lstStyle/>
        <a:p>
          <a:endParaRPr lang="en-US"/>
        </a:p>
      </dgm:t>
    </dgm:pt>
    <dgm:pt modelId="{10991715-D515-458B-A67A-DC230EF4DEE2}" type="sibTrans" cxnId="{35E0BBF8-0DCF-42D4-AD28-00F49435D363}">
      <dgm:prSet/>
      <dgm:spPr/>
      <dgm:t>
        <a:bodyPr/>
        <a:lstStyle/>
        <a:p>
          <a:endParaRPr lang="en-US"/>
        </a:p>
      </dgm:t>
    </dgm:pt>
    <dgm:pt modelId="{DDF66121-4D8A-420B-B05A-222C328FE9C9}">
      <dgm:prSet/>
      <dgm:spPr/>
      <dgm:t>
        <a:bodyPr/>
        <a:lstStyle/>
        <a:p>
          <a:r>
            <a:rPr lang="en-US"/>
            <a:t>Provides the member and case manager with a continuous stream of health data through the Telligen app to monitor trends, behaviors and symptoms. </a:t>
          </a:r>
        </a:p>
      </dgm:t>
    </dgm:pt>
    <dgm:pt modelId="{A8EBBF15-1C0D-40F0-87B3-EFB57535D97E}" type="parTrans" cxnId="{002FB6A2-850F-4740-9C3C-6F8D1B32CC20}">
      <dgm:prSet/>
      <dgm:spPr/>
      <dgm:t>
        <a:bodyPr/>
        <a:lstStyle/>
        <a:p>
          <a:endParaRPr lang="en-US"/>
        </a:p>
      </dgm:t>
    </dgm:pt>
    <dgm:pt modelId="{DB487710-D219-43D2-AE52-511CCC10EBFB}" type="sibTrans" cxnId="{002FB6A2-850F-4740-9C3C-6F8D1B32CC20}">
      <dgm:prSet/>
      <dgm:spPr/>
      <dgm:t>
        <a:bodyPr/>
        <a:lstStyle/>
        <a:p>
          <a:endParaRPr lang="en-US"/>
        </a:p>
      </dgm:t>
    </dgm:pt>
    <dgm:pt modelId="{A1CF5499-2E94-4EF0-B02E-8A8C7A753514}">
      <dgm:prSet/>
      <dgm:spPr/>
      <dgm:t>
        <a:bodyPr/>
        <a:lstStyle/>
        <a:p>
          <a:r>
            <a:rPr lang="en-US"/>
            <a:t>The nurse and member will create goals and an action plan tailored to the member’s specific health goals. </a:t>
          </a:r>
        </a:p>
      </dgm:t>
    </dgm:pt>
    <dgm:pt modelId="{C53031F2-94D4-4460-98E1-E0540ADE1CD9}" type="parTrans" cxnId="{4D594E5B-3EB0-45E3-A065-9B11212F6D7B}">
      <dgm:prSet/>
      <dgm:spPr/>
      <dgm:t>
        <a:bodyPr/>
        <a:lstStyle/>
        <a:p>
          <a:endParaRPr lang="en-US"/>
        </a:p>
      </dgm:t>
    </dgm:pt>
    <dgm:pt modelId="{4D0206E3-7D21-4D73-BBBC-045A98239519}" type="sibTrans" cxnId="{4D594E5B-3EB0-45E3-A065-9B11212F6D7B}">
      <dgm:prSet/>
      <dgm:spPr/>
      <dgm:t>
        <a:bodyPr/>
        <a:lstStyle/>
        <a:p>
          <a:endParaRPr lang="en-US"/>
        </a:p>
      </dgm:t>
    </dgm:pt>
    <dgm:pt modelId="{33FFDE62-1EC5-4725-B86E-102D77A2E71C}">
      <dgm:prSet/>
      <dgm:spPr/>
      <dgm:t>
        <a:bodyPr/>
        <a:lstStyle/>
        <a:p>
          <a:r>
            <a:rPr lang="en-US"/>
            <a:t>The case manager and member will use the health data to collaborate with the member’s care team for treatment and lifestyle improvement.</a:t>
          </a:r>
        </a:p>
      </dgm:t>
    </dgm:pt>
    <dgm:pt modelId="{35015090-33BF-43CC-BCA5-C8D007FD59AD}" type="parTrans" cxnId="{BB2C186A-991D-48D0-8AA2-F94DC7BF3C8B}">
      <dgm:prSet/>
      <dgm:spPr/>
      <dgm:t>
        <a:bodyPr/>
        <a:lstStyle/>
        <a:p>
          <a:endParaRPr lang="en-US"/>
        </a:p>
      </dgm:t>
    </dgm:pt>
    <dgm:pt modelId="{225C1F13-227A-4D1C-8714-5E0941E02A39}" type="sibTrans" cxnId="{BB2C186A-991D-48D0-8AA2-F94DC7BF3C8B}">
      <dgm:prSet/>
      <dgm:spPr/>
      <dgm:t>
        <a:bodyPr/>
        <a:lstStyle/>
        <a:p>
          <a:endParaRPr lang="en-US"/>
        </a:p>
      </dgm:t>
    </dgm:pt>
    <dgm:pt modelId="{70811F45-D5B4-4DA7-95A8-81C72D703000}" type="pres">
      <dgm:prSet presAssocID="{88C2D9A3-2704-4619-9450-9B1B1B79B256}" presName="diagram" presStyleCnt="0">
        <dgm:presLayoutVars>
          <dgm:dir/>
          <dgm:resizeHandles val="exact"/>
        </dgm:presLayoutVars>
      </dgm:prSet>
      <dgm:spPr/>
    </dgm:pt>
    <dgm:pt modelId="{71CBB4E7-F591-4D1B-8EB4-DA8526DFA049}" type="pres">
      <dgm:prSet presAssocID="{CDD6C0A4-7078-482F-91EE-12662DD2DEE6}" presName="node" presStyleLbl="node1" presStyleIdx="0" presStyleCnt="6">
        <dgm:presLayoutVars>
          <dgm:bulletEnabled val="1"/>
        </dgm:presLayoutVars>
      </dgm:prSet>
      <dgm:spPr/>
    </dgm:pt>
    <dgm:pt modelId="{8BAE7FF3-41C4-4926-9A2A-711FD7F4C594}" type="pres">
      <dgm:prSet presAssocID="{4C2B4B2D-B8B9-4D9A-A187-FF65D71B0502}" presName="sibTrans" presStyleCnt="0"/>
      <dgm:spPr/>
    </dgm:pt>
    <dgm:pt modelId="{8E0DAD68-921A-4AAD-8A33-F8272E9642D9}" type="pres">
      <dgm:prSet presAssocID="{E5462900-431A-4068-BFAE-359DEDC78DB3}" presName="node" presStyleLbl="node1" presStyleIdx="1" presStyleCnt="6">
        <dgm:presLayoutVars>
          <dgm:bulletEnabled val="1"/>
        </dgm:presLayoutVars>
      </dgm:prSet>
      <dgm:spPr/>
    </dgm:pt>
    <dgm:pt modelId="{5DA11498-4F60-405C-9E16-B28A837CA9E9}" type="pres">
      <dgm:prSet presAssocID="{06E48715-D3B2-4145-BFC3-1B310F0D8D00}" presName="sibTrans" presStyleCnt="0"/>
      <dgm:spPr/>
    </dgm:pt>
    <dgm:pt modelId="{6BAD5F3D-E558-41A6-81C1-15DFB0FB0BBF}" type="pres">
      <dgm:prSet presAssocID="{9E5FCCA9-8AA1-445A-BFF7-6A1B5CFE39ED}" presName="node" presStyleLbl="node1" presStyleIdx="2" presStyleCnt="6">
        <dgm:presLayoutVars>
          <dgm:bulletEnabled val="1"/>
        </dgm:presLayoutVars>
      </dgm:prSet>
      <dgm:spPr/>
    </dgm:pt>
    <dgm:pt modelId="{60E032FE-C56C-459A-804D-4DC2A0F3531E}" type="pres">
      <dgm:prSet presAssocID="{10991715-D515-458B-A67A-DC230EF4DEE2}" presName="sibTrans" presStyleCnt="0"/>
      <dgm:spPr/>
    </dgm:pt>
    <dgm:pt modelId="{2D598001-7A12-4B46-BB6C-36F5B3EB526B}" type="pres">
      <dgm:prSet presAssocID="{DDF66121-4D8A-420B-B05A-222C328FE9C9}" presName="node" presStyleLbl="node1" presStyleIdx="3" presStyleCnt="6">
        <dgm:presLayoutVars>
          <dgm:bulletEnabled val="1"/>
        </dgm:presLayoutVars>
      </dgm:prSet>
      <dgm:spPr/>
    </dgm:pt>
    <dgm:pt modelId="{C19B0F20-5DD6-435E-B216-B8D89B26AFEF}" type="pres">
      <dgm:prSet presAssocID="{DB487710-D219-43D2-AE52-511CCC10EBFB}" presName="sibTrans" presStyleCnt="0"/>
      <dgm:spPr/>
    </dgm:pt>
    <dgm:pt modelId="{490D34B8-4594-420C-B6B1-B06884206600}" type="pres">
      <dgm:prSet presAssocID="{A1CF5499-2E94-4EF0-B02E-8A8C7A753514}" presName="node" presStyleLbl="node1" presStyleIdx="4" presStyleCnt="6">
        <dgm:presLayoutVars>
          <dgm:bulletEnabled val="1"/>
        </dgm:presLayoutVars>
      </dgm:prSet>
      <dgm:spPr/>
    </dgm:pt>
    <dgm:pt modelId="{3CE0383C-0C2E-44EC-99D6-DFA456F2240B}" type="pres">
      <dgm:prSet presAssocID="{4D0206E3-7D21-4D73-BBBC-045A98239519}" presName="sibTrans" presStyleCnt="0"/>
      <dgm:spPr/>
    </dgm:pt>
    <dgm:pt modelId="{28296AB6-5130-436C-963E-E5D29A4BCCDE}" type="pres">
      <dgm:prSet presAssocID="{33FFDE62-1EC5-4725-B86E-102D77A2E71C}" presName="node" presStyleLbl="node1" presStyleIdx="5" presStyleCnt="6">
        <dgm:presLayoutVars>
          <dgm:bulletEnabled val="1"/>
        </dgm:presLayoutVars>
      </dgm:prSet>
      <dgm:spPr/>
    </dgm:pt>
  </dgm:ptLst>
  <dgm:cxnLst>
    <dgm:cxn modelId="{852DBC0F-EBD2-4BA0-A96E-01FBD706A353}" type="presOf" srcId="{CDD6C0A4-7078-482F-91EE-12662DD2DEE6}" destId="{71CBB4E7-F591-4D1B-8EB4-DA8526DFA049}" srcOrd="0" destOrd="0" presId="urn:microsoft.com/office/officeart/2005/8/layout/default"/>
    <dgm:cxn modelId="{4D594E5B-3EB0-45E3-A065-9B11212F6D7B}" srcId="{88C2D9A3-2704-4619-9450-9B1B1B79B256}" destId="{A1CF5499-2E94-4EF0-B02E-8A8C7A753514}" srcOrd="4" destOrd="0" parTransId="{C53031F2-94D4-4460-98E1-E0540ADE1CD9}" sibTransId="{4D0206E3-7D21-4D73-BBBC-045A98239519}"/>
    <dgm:cxn modelId="{1CBBEB5B-E0D9-48AF-90F3-81C0929AD5A5}" type="presOf" srcId="{DDF66121-4D8A-420B-B05A-222C328FE9C9}" destId="{2D598001-7A12-4B46-BB6C-36F5B3EB526B}" srcOrd="0" destOrd="0" presId="urn:microsoft.com/office/officeart/2005/8/layout/default"/>
    <dgm:cxn modelId="{045FFD68-1AF5-416E-9189-06541A3EE750}" type="presOf" srcId="{33FFDE62-1EC5-4725-B86E-102D77A2E71C}" destId="{28296AB6-5130-436C-963E-E5D29A4BCCDE}" srcOrd="0" destOrd="0" presId="urn:microsoft.com/office/officeart/2005/8/layout/default"/>
    <dgm:cxn modelId="{BB2C186A-991D-48D0-8AA2-F94DC7BF3C8B}" srcId="{88C2D9A3-2704-4619-9450-9B1B1B79B256}" destId="{33FFDE62-1EC5-4725-B86E-102D77A2E71C}" srcOrd="5" destOrd="0" parTransId="{35015090-33BF-43CC-BCA5-C8D007FD59AD}" sibTransId="{225C1F13-227A-4D1C-8714-5E0941E02A39}"/>
    <dgm:cxn modelId="{9630977A-B4E9-4ED8-B319-870F4A1BCF8E}" type="presOf" srcId="{E5462900-431A-4068-BFAE-359DEDC78DB3}" destId="{8E0DAD68-921A-4AAD-8A33-F8272E9642D9}" srcOrd="0" destOrd="0" presId="urn:microsoft.com/office/officeart/2005/8/layout/default"/>
    <dgm:cxn modelId="{2D133C82-11DE-4EC7-88E3-E38D85F7041E}" type="presOf" srcId="{A1CF5499-2E94-4EF0-B02E-8A8C7A753514}" destId="{490D34B8-4594-420C-B6B1-B06884206600}" srcOrd="0" destOrd="0" presId="urn:microsoft.com/office/officeart/2005/8/layout/default"/>
    <dgm:cxn modelId="{002FB6A2-850F-4740-9C3C-6F8D1B32CC20}" srcId="{88C2D9A3-2704-4619-9450-9B1B1B79B256}" destId="{DDF66121-4D8A-420B-B05A-222C328FE9C9}" srcOrd="3" destOrd="0" parTransId="{A8EBBF15-1C0D-40F0-87B3-EFB57535D97E}" sibTransId="{DB487710-D219-43D2-AE52-511CCC10EBFB}"/>
    <dgm:cxn modelId="{C7443CE3-4199-489C-BC59-6AE6045C2527}" srcId="{88C2D9A3-2704-4619-9450-9B1B1B79B256}" destId="{CDD6C0A4-7078-482F-91EE-12662DD2DEE6}" srcOrd="0" destOrd="0" parTransId="{112F51F6-67A4-4FDB-879D-DB307C9E93AA}" sibTransId="{4C2B4B2D-B8B9-4D9A-A187-FF65D71B0502}"/>
    <dgm:cxn modelId="{AAC015EB-34B6-409A-957A-ADB3413B9A82}" srcId="{88C2D9A3-2704-4619-9450-9B1B1B79B256}" destId="{E5462900-431A-4068-BFAE-359DEDC78DB3}" srcOrd="1" destOrd="0" parTransId="{EF769154-475A-4AD1-A5E5-D44533EB5B81}" sibTransId="{06E48715-D3B2-4145-BFC3-1B310F0D8D00}"/>
    <dgm:cxn modelId="{05419AEB-1D79-4592-BFD5-96F9CFEC1C7A}" type="presOf" srcId="{88C2D9A3-2704-4619-9450-9B1B1B79B256}" destId="{70811F45-D5B4-4DA7-95A8-81C72D703000}" srcOrd="0" destOrd="0" presId="urn:microsoft.com/office/officeart/2005/8/layout/default"/>
    <dgm:cxn modelId="{7326F3F1-7E1E-403E-A826-2C6AF4A31CEC}" type="presOf" srcId="{9E5FCCA9-8AA1-445A-BFF7-6A1B5CFE39ED}" destId="{6BAD5F3D-E558-41A6-81C1-15DFB0FB0BBF}" srcOrd="0" destOrd="0" presId="urn:microsoft.com/office/officeart/2005/8/layout/default"/>
    <dgm:cxn modelId="{35E0BBF8-0DCF-42D4-AD28-00F49435D363}" srcId="{88C2D9A3-2704-4619-9450-9B1B1B79B256}" destId="{9E5FCCA9-8AA1-445A-BFF7-6A1B5CFE39ED}" srcOrd="2" destOrd="0" parTransId="{B9A96522-910C-4538-B7E5-DF60E5BDEE21}" sibTransId="{10991715-D515-458B-A67A-DC230EF4DEE2}"/>
    <dgm:cxn modelId="{7436A507-3FCA-4F8C-AE11-6808E3F949A0}" type="presParOf" srcId="{70811F45-D5B4-4DA7-95A8-81C72D703000}" destId="{71CBB4E7-F591-4D1B-8EB4-DA8526DFA049}" srcOrd="0" destOrd="0" presId="urn:microsoft.com/office/officeart/2005/8/layout/default"/>
    <dgm:cxn modelId="{5FF60DA3-66A7-44FA-A87C-5BE963F658AD}" type="presParOf" srcId="{70811F45-D5B4-4DA7-95A8-81C72D703000}" destId="{8BAE7FF3-41C4-4926-9A2A-711FD7F4C594}" srcOrd="1" destOrd="0" presId="urn:microsoft.com/office/officeart/2005/8/layout/default"/>
    <dgm:cxn modelId="{3D9B8380-CD8F-426C-A430-A65EBD4CDA7B}" type="presParOf" srcId="{70811F45-D5B4-4DA7-95A8-81C72D703000}" destId="{8E0DAD68-921A-4AAD-8A33-F8272E9642D9}" srcOrd="2" destOrd="0" presId="urn:microsoft.com/office/officeart/2005/8/layout/default"/>
    <dgm:cxn modelId="{2B12C70E-9CA4-45EF-988C-C59B0C2C7DDD}" type="presParOf" srcId="{70811F45-D5B4-4DA7-95A8-81C72D703000}" destId="{5DA11498-4F60-405C-9E16-B28A837CA9E9}" srcOrd="3" destOrd="0" presId="urn:microsoft.com/office/officeart/2005/8/layout/default"/>
    <dgm:cxn modelId="{F258D3C6-065D-4239-980F-C8DAED86099F}" type="presParOf" srcId="{70811F45-D5B4-4DA7-95A8-81C72D703000}" destId="{6BAD5F3D-E558-41A6-81C1-15DFB0FB0BBF}" srcOrd="4" destOrd="0" presId="urn:microsoft.com/office/officeart/2005/8/layout/default"/>
    <dgm:cxn modelId="{5B767F0D-0C68-4498-BF37-661229D066B4}" type="presParOf" srcId="{70811F45-D5B4-4DA7-95A8-81C72D703000}" destId="{60E032FE-C56C-459A-804D-4DC2A0F3531E}" srcOrd="5" destOrd="0" presId="urn:microsoft.com/office/officeart/2005/8/layout/default"/>
    <dgm:cxn modelId="{C29CAAF3-FD51-4121-B129-D90E50DF6DA9}" type="presParOf" srcId="{70811F45-D5B4-4DA7-95A8-81C72D703000}" destId="{2D598001-7A12-4B46-BB6C-36F5B3EB526B}" srcOrd="6" destOrd="0" presId="urn:microsoft.com/office/officeart/2005/8/layout/default"/>
    <dgm:cxn modelId="{D3CCB891-4D6A-4397-8394-2E59F62B4624}" type="presParOf" srcId="{70811F45-D5B4-4DA7-95A8-81C72D703000}" destId="{C19B0F20-5DD6-435E-B216-B8D89B26AFEF}" srcOrd="7" destOrd="0" presId="urn:microsoft.com/office/officeart/2005/8/layout/default"/>
    <dgm:cxn modelId="{30179FE7-93AB-4757-ADEF-81007110D132}" type="presParOf" srcId="{70811F45-D5B4-4DA7-95A8-81C72D703000}" destId="{490D34B8-4594-420C-B6B1-B06884206600}" srcOrd="8" destOrd="0" presId="urn:microsoft.com/office/officeart/2005/8/layout/default"/>
    <dgm:cxn modelId="{D7C5A447-564C-4D2C-96A8-1A741A6D7C05}" type="presParOf" srcId="{70811F45-D5B4-4DA7-95A8-81C72D703000}" destId="{3CE0383C-0C2E-44EC-99D6-DFA456F2240B}" srcOrd="9" destOrd="0" presId="urn:microsoft.com/office/officeart/2005/8/layout/default"/>
    <dgm:cxn modelId="{59118064-A3DF-4B8D-8006-1E858DF39E80}" type="presParOf" srcId="{70811F45-D5B4-4DA7-95A8-81C72D703000}" destId="{28296AB6-5130-436C-963E-E5D29A4BCC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341E0-C1E9-4F48-87BF-CC83C3798C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3078E-1657-41C4-B027-3E36CD6C26AE}">
      <dgm:prSet/>
      <dgm:spPr/>
      <dgm:t>
        <a:bodyPr/>
        <a:lstStyle/>
        <a:p>
          <a:r>
            <a:rPr lang="en-US"/>
            <a:t>Designed for members to take in their own time, at their own pace</a:t>
          </a:r>
        </a:p>
      </dgm:t>
    </dgm:pt>
    <dgm:pt modelId="{46CAC4DC-076E-47F2-B033-BDE6F54EC25E}" type="parTrans" cxnId="{462948DA-6FA8-4EFA-8496-5D27C9A16AD7}">
      <dgm:prSet/>
      <dgm:spPr/>
      <dgm:t>
        <a:bodyPr/>
        <a:lstStyle/>
        <a:p>
          <a:endParaRPr lang="en-US"/>
        </a:p>
      </dgm:t>
    </dgm:pt>
    <dgm:pt modelId="{EBE73ACE-6687-4940-A7CA-C22718B41193}" type="sibTrans" cxnId="{462948DA-6FA8-4EFA-8496-5D27C9A16AD7}">
      <dgm:prSet/>
      <dgm:spPr/>
      <dgm:t>
        <a:bodyPr/>
        <a:lstStyle/>
        <a:p>
          <a:endParaRPr lang="en-US"/>
        </a:p>
      </dgm:t>
    </dgm:pt>
    <dgm:pt modelId="{AA0E3190-2DBC-4ECD-88D1-CB7094E0C891}">
      <dgm:prSet/>
      <dgm:spPr/>
      <dgm:t>
        <a:bodyPr/>
        <a:lstStyle/>
        <a:p>
          <a:r>
            <a:rPr lang="en-US"/>
            <a:t>Supported by scheduled calls with their Telligen health coach in between sessions.</a:t>
          </a:r>
        </a:p>
      </dgm:t>
    </dgm:pt>
    <dgm:pt modelId="{38B3A409-2206-434D-AABC-F48FA30D06D8}" type="parTrans" cxnId="{D50B797F-5087-429C-B7FF-3B949EA41690}">
      <dgm:prSet/>
      <dgm:spPr/>
      <dgm:t>
        <a:bodyPr/>
        <a:lstStyle/>
        <a:p>
          <a:endParaRPr lang="en-US"/>
        </a:p>
      </dgm:t>
    </dgm:pt>
    <dgm:pt modelId="{2DFC075E-1162-45F1-A665-17EF27DD0454}" type="sibTrans" cxnId="{D50B797F-5087-429C-B7FF-3B949EA41690}">
      <dgm:prSet/>
      <dgm:spPr/>
      <dgm:t>
        <a:bodyPr/>
        <a:lstStyle/>
        <a:p>
          <a:endParaRPr lang="en-US"/>
        </a:p>
      </dgm:t>
    </dgm:pt>
    <dgm:pt modelId="{893484B7-214F-44A4-A751-9EF519A05748}">
      <dgm:prSet/>
      <dgm:spPr/>
      <dgm:t>
        <a:bodyPr/>
        <a:lstStyle/>
        <a:p>
          <a:r>
            <a:rPr lang="en-US"/>
            <a:t>The self-guided courses feature educational videos, check-in quizzes in between sessions and ongoing communication with the members’ dedicated health coach.</a:t>
          </a:r>
        </a:p>
      </dgm:t>
    </dgm:pt>
    <dgm:pt modelId="{ABD6B9D5-BE84-458B-B6F2-32531455ED57}" type="parTrans" cxnId="{AE5A50F8-1087-4366-9D56-B5ACBCD29631}">
      <dgm:prSet/>
      <dgm:spPr/>
      <dgm:t>
        <a:bodyPr/>
        <a:lstStyle/>
        <a:p>
          <a:endParaRPr lang="en-US"/>
        </a:p>
      </dgm:t>
    </dgm:pt>
    <dgm:pt modelId="{DDBDCC36-CD2A-4BA0-8CE2-89AE1FA704FB}" type="sibTrans" cxnId="{AE5A50F8-1087-4366-9D56-B5ACBCD29631}">
      <dgm:prSet/>
      <dgm:spPr/>
      <dgm:t>
        <a:bodyPr/>
        <a:lstStyle/>
        <a:p>
          <a:endParaRPr lang="en-US"/>
        </a:p>
      </dgm:t>
    </dgm:pt>
    <dgm:pt modelId="{70BF9853-7141-4774-BFAA-51EABE94D18A}">
      <dgm:prSet/>
      <dgm:spPr/>
      <dgm:t>
        <a:bodyPr/>
        <a:lstStyle/>
        <a:p>
          <a:r>
            <a:rPr lang="en-US"/>
            <a:t>Self-guided courses are available for at-risk coaching in the areas of</a:t>
          </a:r>
        </a:p>
      </dgm:t>
    </dgm:pt>
    <dgm:pt modelId="{80A27658-54AF-44C9-9B33-A9BFCB3228DE}" type="parTrans" cxnId="{311D2701-183C-4080-AF66-C7D9812D31C0}">
      <dgm:prSet/>
      <dgm:spPr/>
      <dgm:t>
        <a:bodyPr/>
        <a:lstStyle/>
        <a:p>
          <a:endParaRPr lang="en-US"/>
        </a:p>
      </dgm:t>
    </dgm:pt>
    <dgm:pt modelId="{3395A34C-91EC-4C03-9C75-8D5844579ADD}" type="sibTrans" cxnId="{311D2701-183C-4080-AF66-C7D9812D31C0}">
      <dgm:prSet/>
      <dgm:spPr/>
      <dgm:t>
        <a:bodyPr/>
        <a:lstStyle/>
        <a:p>
          <a:endParaRPr lang="en-US"/>
        </a:p>
      </dgm:t>
    </dgm:pt>
    <dgm:pt modelId="{CF1B74CC-7F0B-48A6-955E-F7E3249A99E2}">
      <dgm:prSet/>
      <dgm:spPr/>
      <dgm:t>
        <a:bodyPr/>
        <a:lstStyle/>
        <a:p>
          <a:r>
            <a:rPr lang="en-US"/>
            <a:t>weight loss </a:t>
          </a:r>
        </a:p>
      </dgm:t>
    </dgm:pt>
    <dgm:pt modelId="{9E23BEE9-22E1-49DA-9DDA-92D0CBD91590}" type="parTrans" cxnId="{4BFF4B83-637E-47C3-B8BA-E5B0A8734BB7}">
      <dgm:prSet/>
      <dgm:spPr/>
      <dgm:t>
        <a:bodyPr/>
        <a:lstStyle/>
        <a:p>
          <a:endParaRPr lang="en-US"/>
        </a:p>
      </dgm:t>
    </dgm:pt>
    <dgm:pt modelId="{A0BB4C6C-F6D1-42E7-BFB3-F81B320E7F02}" type="sibTrans" cxnId="{4BFF4B83-637E-47C3-B8BA-E5B0A8734BB7}">
      <dgm:prSet/>
      <dgm:spPr/>
      <dgm:t>
        <a:bodyPr/>
        <a:lstStyle/>
        <a:p>
          <a:endParaRPr lang="en-US"/>
        </a:p>
      </dgm:t>
    </dgm:pt>
    <dgm:pt modelId="{E4266EB9-4AEA-4AA3-8371-FF1C461CB5F4}">
      <dgm:prSet/>
      <dgm:spPr/>
      <dgm:t>
        <a:bodyPr/>
        <a:lstStyle/>
        <a:p>
          <a:r>
            <a:rPr lang="en-US"/>
            <a:t>diabetes prevention </a:t>
          </a:r>
        </a:p>
      </dgm:t>
    </dgm:pt>
    <dgm:pt modelId="{AA94055B-9DCB-4931-8AD8-AF99694075F2}" type="parTrans" cxnId="{EEBD110B-AB9A-4E38-8C37-B8B49F9736F9}">
      <dgm:prSet/>
      <dgm:spPr/>
      <dgm:t>
        <a:bodyPr/>
        <a:lstStyle/>
        <a:p>
          <a:endParaRPr lang="en-US"/>
        </a:p>
      </dgm:t>
    </dgm:pt>
    <dgm:pt modelId="{930D3E75-2F17-4382-8DFB-EF898A13B47B}" type="sibTrans" cxnId="{EEBD110B-AB9A-4E38-8C37-B8B49F9736F9}">
      <dgm:prSet/>
      <dgm:spPr/>
      <dgm:t>
        <a:bodyPr/>
        <a:lstStyle/>
        <a:p>
          <a:endParaRPr lang="en-US"/>
        </a:p>
      </dgm:t>
    </dgm:pt>
    <dgm:pt modelId="{0EAB3A7A-8887-4DF8-AC61-B85F5D19C753}">
      <dgm:prSet/>
      <dgm:spPr/>
      <dgm:t>
        <a:bodyPr/>
        <a:lstStyle/>
        <a:p>
          <a:r>
            <a:rPr lang="en-US"/>
            <a:t>musculoskeletal conditions.</a:t>
          </a:r>
        </a:p>
      </dgm:t>
    </dgm:pt>
    <dgm:pt modelId="{0A044F04-C2F0-4860-9972-8C5D66B4E06A}" type="parTrans" cxnId="{7DA3A1D8-6F69-457B-8FDF-48BE684CCF47}">
      <dgm:prSet/>
      <dgm:spPr/>
      <dgm:t>
        <a:bodyPr/>
        <a:lstStyle/>
        <a:p>
          <a:endParaRPr lang="en-US"/>
        </a:p>
      </dgm:t>
    </dgm:pt>
    <dgm:pt modelId="{1BC871C1-9792-47A7-9F74-947A232CD348}" type="sibTrans" cxnId="{7DA3A1D8-6F69-457B-8FDF-48BE684CCF47}">
      <dgm:prSet/>
      <dgm:spPr/>
      <dgm:t>
        <a:bodyPr/>
        <a:lstStyle/>
        <a:p>
          <a:endParaRPr lang="en-US"/>
        </a:p>
      </dgm:t>
    </dgm:pt>
    <dgm:pt modelId="{4909BE08-AB57-474D-91D2-5DE0980A04C9}" type="pres">
      <dgm:prSet presAssocID="{710341E0-C1E9-4F48-87BF-CC83C3798CDF}" presName="root" presStyleCnt="0">
        <dgm:presLayoutVars>
          <dgm:dir/>
          <dgm:resizeHandles val="exact"/>
        </dgm:presLayoutVars>
      </dgm:prSet>
      <dgm:spPr/>
    </dgm:pt>
    <dgm:pt modelId="{3F358047-6898-4E34-9FE6-31B261EC3502}" type="pres">
      <dgm:prSet presAssocID="{BF33078E-1657-41C4-B027-3E36CD6C26AE}" presName="compNode" presStyleCnt="0"/>
      <dgm:spPr/>
    </dgm:pt>
    <dgm:pt modelId="{43489730-0EEA-40A0-A24E-F467EB0B49C9}" type="pres">
      <dgm:prSet presAssocID="{BF33078E-1657-41C4-B027-3E36CD6C26AE}" presName="bgRect" presStyleLbl="bgShp" presStyleIdx="0" presStyleCnt="4"/>
      <dgm:spPr/>
    </dgm:pt>
    <dgm:pt modelId="{68B1B748-B799-47B6-8C7D-9D1A7D97F8F3}" type="pres">
      <dgm:prSet presAssocID="{BF33078E-1657-41C4-B027-3E36CD6C26AE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1B83FA09-9082-4D95-8CF8-5E765FCB2D56}" type="pres">
      <dgm:prSet presAssocID="{BF33078E-1657-41C4-B027-3E36CD6C26AE}" presName="spaceRect" presStyleCnt="0"/>
      <dgm:spPr/>
    </dgm:pt>
    <dgm:pt modelId="{2BDC6C51-5224-44A0-847D-E20A996AE98E}" type="pres">
      <dgm:prSet presAssocID="{BF33078E-1657-41C4-B027-3E36CD6C26AE}" presName="parTx" presStyleLbl="revTx" presStyleIdx="0" presStyleCnt="5">
        <dgm:presLayoutVars>
          <dgm:chMax val="0"/>
          <dgm:chPref val="0"/>
        </dgm:presLayoutVars>
      </dgm:prSet>
      <dgm:spPr/>
    </dgm:pt>
    <dgm:pt modelId="{5C411B13-656A-4BCF-9010-757BEDB42B8C}" type="pres">
      <dgm:prSet presAssocID="{EBE73ACE-6687-4940-A7CA-C22718B41193}" presName="sibTrans" presStyleCnt="0"/>
      <dgm:spPr/>
    </dgm:pt>
    <dgm:pt modelId="{42075A1A-6C40-4CF2-B258-F2C1EE93C296}" type="pres">
      <dgm:prSet presAssocID="{AA0E3190-2DBC-4ECD-88D1-CB7094E0C891}" presName="compNode" presStyleCnt="0"/>
      <dgm:spPr/>
    </dgm:pt>
    <dgm:pt modelId="{768C63BE-01CD-4406-9ED4-A888F6FB7617}" type="pres">
      <dgm:prSet presAssocID="{AA0E3190-2DBC-4ECD-88D1-CB7094E0C891}" presName="bgRect" presStyleLbl="bgShp" presStyleIdx="1" presStyleCnt="4"/>
      <dgm:spPr/>
    </dgm:pt>
    <dgm:pt modelId="{37E752AF-B5AD-41F3-840F-0E3996682FEE}" type="pres">
      <dgm:prSet presAssocID="{AA0E3190-2DBC-4ECD-88D1-CB7094E0C891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9D7CCFA0-3EED-497B-94B2-6B9A5DE0D07F}" type="pres">
      <dgm:prSet presAssocID="{AA0E3190-2DBC-4ECD-88D1-CB7094E0C891}" presName="spaceRect" presStyleCnt="0"/>
      <dgm:spPr/>
    </dgm:pt>
    <dgm:pt modelId="{F25694E9-96C9-4FB2-B7C2-3D18F43FA95D}" type="pres">
      <dgm:prSet presAssocID="{AA0E3190-2DBC-4ECD-88D1-CB7094E0C891}" presName="parTx" presStyleLbl="revTx" presStyleIdx="1" presStyleCnt="5">
        <dgm:presLayoutVars>
          <dgm:chMax val="0"/>
          <dgm:chPref val="0"/>
        </dgm:presLayoutVars>
      </dgm:prSet>
      <dgm:spPr/>
    </dgm:pt>
    <dgm:pt modelId="{E407F9DD-D041-4BCC-A31A-19690F9139F5}" type="pres">
      <dgm:prSet presAssocID="{2DFC075E-1162-45F1-A665-17EF27DD0454}" presName="sibTrans" presStyleCnt="0"/>
      <dgm:spPr/>
    </dgm:pt>
    <dgm:pt modelId="{8C9FA41E-B66A-4F4C-9052-742542A298E7}" type="pres">
      <dgm:prSet presAssocID="{893484B7-214F-44A4-A751-9EF519A05748}" presName="compNode" presStyleCnt="0"/>
      <dgm:spPr/>
    </dgm:pt>
    <dgm:pt modelId="{E8A04E14-C50D-476B-AC76-C4471049336F}" type="pres">
      <dgm:prSet presAssocID="{893484B7-214F-44A4-A751-9EF519A05748}" presName="bgRect" presStyleLbl="bgShp" presStyleIdx="2" presStyleCnt="4"/>
      <dgm:spPr/>
    </dgm:pt>
    <dgm:pt modelId="{E6ADB8E2-EA96-490A-AA13-675F0C8E0CFB}" type="pres">
      <dgm:prSet presAssocID="{893484B7-214F-44A4-A751-9EF519A05748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197C4A-E4AA-4167-A810-2DCA44954BD0}" type="pres">
      <dgm:prSet presAssocID="{893484B7-214F-44A4-A751-9EF519A05748}" presName="spaceRect" presStyleCnt="0"/>
      <dgm:spPr/>
    </dgm:pt>
    <dgm:pt modelId="{68466D79-E8C1-438F-8F22-A1ADB5454D91}" type="pres">
      <dgm:prSet presAssocID="{893484B7-214F-44A4-A751-9EF519A05748}" presName="parTx" presStyleLbl="revTx" presStyleIdx="2" presStyleCnt="5">
        <dgm:presLayoutVars>
          <dgm:chMax val="0"/>
          <dgm:chPref val="0"/>
        </dgm:presLayoutVars>
      </dgm:prSet>
      <dgm:spPr/>
    </dgm:pt>
    <dgm:pt modelId="{FFED1DA9-0552-4012-B176-34CDF4A4C75C}" type="pres">
      <dgm:prSet presAssocID="{DDBDCC36-CD2A-4BA0-8CE2-89AE1FA704FB}" presName="sibTrans" presStyleCnt="0"/>
      <dgm:spPr/>
    </dgm:pt>
    <dgm:pt modelId="{F7CAECC0-E02C-428D-AC23-623AE04F2F9D}" type="pres">
      <dgm:prSet presAssocID="{70BF9853-7141-4774-BFAA-51EABE94D18A}" presName="compNode" presStyleCnt="0"/>
      <dgm:spPr/>
    </dgm:pt>
    <dgm:pt modelId="{41B85553-AD75-46C9-A907-ADDF40262D2C}" type="pres">
      <dgm:prSet presAssocID="{70BF9853-7141-4774-BFAA-51EABE94D18A}" presName="bgRect" presStyleLbl="bgShp" presStyleIdx="3" presStyleCnt="4"/>
      <dgm:spPr/>
    </dgm:pt>
    <dgm:pt modelId="{46A77D80-6842-463F-B987-988C64919AEC}" type="pres">
      <dgm:prSet presAssocID="{70BF9853-7141-4774-BFAA-51EABE94D18A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E0E83FF6-0512-4622-8938-4A321336645A}" type="pres">
      <dgm:prSet presAssocID="{70BF9853-7141-4774-BFAA-51EABE94D18A}" presName="spaceRect" presStyleCnt="0"/>
      <dgm:spPr/>
    </dgm:pt>
    <dgm:pt modelId="{8D35C96B-9C2D-42AC-A210-6BF6D5FB786B}" type="pres">
      <dgm:prSet presAssocID="{70BF9853-7141-4774-BFAA-51EABE94D18A}" presName="parTx" presStyleLbl="revTx" presStyleIdx="3" presStyleCnt="5">
        <dgm:presLayoutVars>
          <dgm:chMax val="0"/>
          <dgm:chPref val="0"/>
        </dgm:presLayoutVars>
      </dgm:prSet>
      <dgm:spPr/>
    </dgm:pt>
    <dgm:pt modelId="{FA9DFB04-C489-42E6-8A8C-1BF160ADC261}" type="pres">
      <dgm:prSet presAssocID="{70BF9853-7141-4774-BFAA-51EABE94D18A}" presName="desTx" presStyleLbl="revTx" presStyleIdx="4" presStyleCnt="5">
        <dgm:presLayoutVars/>
      </dgm:prSet>
      <dgm:spPr/>
    </dgm:pt>
  </dgm:ptLst>
  <dgm:cxnLst>
    <dgm:cxn modelId="{311D2701-183C-4080-AF66-C7D9812D31C0}" srcId="{710341E0-C1E9-4F48-87BF-CC83C3798CDF}" destId="{70BF9853-7141-4774-BFAA-51EABE94D18A}" srcOrd="3" destOrd="0" parTransId="{80A27658-54AF-44C9-9B33-A9BFCB3228DE}" sibTransId="{3395A34C-91EC-4C03-9C75-8D5844579ADD}"/>
    <dgm:cxn modelId="{EEBD110B-AB9A-4E38-8C37-B8B49F9736F9}" srcId="{70BF9853-7141-4774-BFAA-51EABE94D18A}" destId="{E4266EB9-4AEA-4AA3-8371-FF1C461CB5F4}" srcOrd="1" destOrd="0" parTransId="{AA94055B-9DCB-4931-8AD8-AF99694075F2}" sibTransId="{930D3E75-2F17-4382-8DFB-EF898A13B47B}"/>
    <dgm:cxn modelId="{84F8670D-8BA6-49BF-AB71-E5FDA99A9D58}" type="presOf" srcId="{E4266EB9-4AEA-4AA3-8371-FF1C461CB5F4}" destId="{FA9DFB04-C489-42E6-8A8C-1BF160ADC261}" srcOrd="0" destOrd="1" presId="urn:microsoft.com/office/officeart/2018/2/layout/IconVerticalSolidList"/>
    <dgm:cxn modelId="{E3E0B531-BD4A-4153-963F-4F01E7880DF5}" type="presOf" srcId="{70BF9853-7141-4774-BFAA-51EABE94D18A}" destId="{8D35C96B-9C2D-42AC-A210-6BF6D5FB786B}" srcOrd="0" destOrd="0" presId="urn:microsoft.com/office/officeart/2018/2/layout/IconVerticalSolidList"/>
    <dgm:cxn modelId="{D50B797F-5087-429C-B7FF-3B949EA41690}" srcId="{710341E0-C1E9-4F48-87BF-CC83C3798CDF}" destId="{AA0E3190-2DBC-4ECD-88D1-CB7094E0C891}" srcOrd="1" destOrd="0" parTransId="{38B3A409-2206-434D-AABC-F48FA30D06D8}" sibTransId="{2DFC075E-1162-45F1-A665-17EF27DD0454}"/>
    <dgm:cxn modelId="{6C900581-6F29-431E-8F43-D7C5F4780B1E}" type="presOf" srcId="{893484B7-214F-44A4-A751-9EF519A05748}" destId="{68466D79-E8C1-438F-8F22-A1ADB5454D91}" srcOrd="0" destOrd="0" presId="urn:microsoft.com/office/officeart/2018/2/layout/IconVerticalSolidList"/>
    <dgm:cxn modelId="{4BFF4B83-637E-47C3-B8BA-E5B0A8734BB7}" srcId="{70BF9853-7141-4774-BFAA-51EABE94D18A}" destId="{CF1B74CC-7F0B-48A6-955E-F7E3249A99E2}" srcOrd="0" destOrd="0" parTransId="{9E23BEE9-22E1-49DA-9DDA-92D0CBD91590}" sibTransId="{A0BB4C6C-F6D1-42E7-BFB3-F81B320E7F02}"/>
    <dgm:cxn modelId="{51A2F19B-3327-4A04-915B-D0A18075C6C0}" type="presOf" srcId="{BF33078E-1657-41C4-B027-3E36CD6C26AE}" destId="{2BDC6C51-5224-44A0-847D-E20A996AE98E}" srcOrd="0" destOrd="0" presId="urn:microsoft.com/office/officeart/2018/2/layout/IconVerticalSolidList"/>
    <dgm:cxn modelId="{9579099D-CA68-4BC4-9B90-BECA2943B41A}" type="presOf" srcId="{CF1B74CC-7F0B-48A6-955E-F7E3249A99E2}" destId="{FA9DFB04-C489-42E6-8A8C-1BF160ADC261}" srcOrd="0" destOrd="0" presId="urn:microsoft.com/office/officeart/2018/2/layout/IconVerticalSolidList"/>
    <dgm:cxn modelId="{7DA3A1D8-6F69-457B-8FDF-48BE684CCF47}" srcId="{70BF9853-7141-4774-BFAA-51EABE94D18A}" destId="{0EAB3A7A-8887-4DF8-AC61-B85F5D19C753}" srcOrd="2" destOrd="0" parTransId="{0A044F04-C2F0-4860-9972-8C5D66B4E06A}" sibTransId="{1BC871C1-9792-47A7-9F74-947A232CD348}"/>
    <dgm:cxn modelId="{462948DA-6FA8-4EFA-8496-5D27C9A16AD7}" srcId="{710341E0-C1E9-4F48-87BF-CC83C3798CDF}" destId="{BF33078E-1657-41C4-B027-3E36CD6C26AE}" srcOrd="0" destOrd="0" parTransId="{46CAC4DC-076E-47F2-B033-BDE6F54EC25E}" sibTransId="{EBE73ACE-6687-4940-A7CA-C22718B41193}"/>
    <dgm:cxn modelId="{982FBAE0-476F-403B-9CB8-AAD85441B1D6}" type="presOf" srcId="{710341E0-C1E9-4F48-87BF-CC83C3798CDF}" destId="{4909BE08-AB57-474D-91D2-5DE0980A04C9}" srcOrd="0" destOrd="0" presId="urn:microsoft.com/office/officeart/2018/2/layout/IconVerticalSolidList"/>
    <dgm:cxn modelId="{E94D59ED-6178-4AC5-B07C-2A9DA1093A09}" type="presOf" srcId="{0EAB3A7A-8887-4DF8-AC61-B85F5D19C753}" destId="{FA9DFB04-C489-42E6-8A8C-1BF160ADC261}" srcOrd="0" destOrd="2" presId="urn:microsoft.com/office/officeart/2018/2/layout/IconVerticalSolidList"/>
    <dgm:cxn modelId="{9CF7E0EE-D1B8-4E2B-99DF-1D2D03AD724C}" type="presOf" srcId="{AA0E3190-2DBC-4ECD-88D1-CB7094E0C891}" destId="{F25694E9-96C9-4FB2-B7C2-3D18F43FA95D}" srcOrd="0" destOrd="0" presId="urn:microsoft.com/office/officeart/2018/2/layout/IconVerticalSolidList"/>
    <dgm:cxn modelId="{AE5A50F8-1087-4366-9D56-B5ACBCD29631}" srcId="{710341E0-C1E9-4F48-87BF-CC83C3798CDF}" destId="{893484B7-214F-44A4-A751-9EF519A05748}" srcOrd="2" destOrd="0" parTransId="{ABD6B9D5-BE84-458B-B6F2-32531455ED57}" sibTransId="{DDBDCC36-CD2A-4BA0-8CE2-89AE1FA704FB}"/>
    <dgm:cxn modelId="{D1E0314C-0225-40FA-968C-7FE453BD0B9F}" type="presParOf" srcId="{4909BE08-AB57-474D-91D2-5DE0980A04C9}" destId="{3F358047-6898-4E34-9FE6-31B261EC3502}" srcOrd="0" destOrd="0" presId="urn:microsoft.com/office/officeart/2018/2/layout/IconVerticalSolidList"/>
    <dgm:cxn modelId="{89B76BE7-3C16-47B7-8CF6-C715EDF3763F}" type="presParOf" srcId="{3F358047-6898-4E34-9FE6-31B261EC3502}" destId="{43489730-0EEA-40A0-A24E-F467EB0B49C9}" srcOrd="0" destOrd="0" presId="urn:microsoft.com/office/officeart/2018/2/layout/IconVerticalSolidList"/>
    <dgm:cxn modelId="{1F8B2494-61D4-4C1D-AAEC-7C816D8C66B4}" type="presParOf" srcId="{3F358047-6898-4E34-9FE6-31B261EC3502}" destId="{68B1B748-B799-47B6-8C7D-9D1A7D97F8F3}" srcOrd="1" destOrd="0" presId="urn:microsoft.com/office/officeart/2018/2/layout/IconVerticalSolidList"/>
    <dgm:cxn modelId="{81444E73-4A70-4F22-90AB-3331FB3AC8A0}" type="presParOf" srcId="{3F358047-6898-4E34-9FE6-31B261EC3502}" destId="{1B83FA09-9082-4D95-8CF8-5E765FCB2D56}" srcOrd="2" destOrd="0" presId="urn:microsoft.com/office/officeart/2018/2/layout/IconVerticalSolidList"/>
    <dgm:cxn modelId="{D3AA6611-D59A-4F49-AD79-47C56F01ED73}" type="presParOf" srcId="{3F358047-6898-4E34-9FE6-31B261EC3502}" destId="{2BDC6C51-5224-44A0-847D-E20A996AE98E}" srcOrd="3" destOrd="0" presId="urn:microsoft.com/office/officeart/2018/2/layout/IconVerticalSolidList"/>
    <dgm:cxn modelId="{F0D4FDA8-0747-4AE9-BDDC-C52A3C8274FF}" type="presParOf" srcId="{4909BE08-AB57-474D-91D2-5DE0980A04C9}" destId="{5C411B13-656A-4BCF-9010-757BEDB42B8C}" srcOrd="1" destOrd="0" presId="urn:microsoft.com/office/officeart/2018/2/layout/IconVerticalSolidList"/>
    <dgm:cxn modelId="{ACC3EC31-0AE9-4406-913D-ED2BF7589AD1}" type="presParOf" srcId="{4909BE08-AB57-474D-91D2-5DE0980A04C9}" destId="{42075A1A-6C40-4CF2-B258-F2C1EE93C296}" srcOrd="2" destOrd="0" presId="urn:microsoft.com/office/officeart/2018/2/layout/IconVerticalSolidList"/>
    <dgm:cxn modelId="{0F54685E-0B9F-4F91-B812-7E6099AE456E}" type="presParOf" srcId="{42075A1A-6C40-4CF2-B258-F2C1EE93C296}" destId="{768C63BE-01CD-4406-9ED4-A888F6FB7617}" srcOrd="0" destOrd="0" presId="urn:microsoft.com/office/officeart/2018/2/layout/IconVerticalSolidList"/>
    <dgm:cxn modelId="{705B2158-8FB1-4324-950F-8572DF922F98}" type="presParOf" srcId="{42075A1A-6C40-4CF2-B258-F2C1EE93C296}" destId="{37E752AF-B5AD-41F3-840F-0E3996682FEE}" srcOrd="1" destOrd="0" presId="urn:microsoft.com/office/officeart/2018/2/layout/IconVerticalSolidList"/>
    <dgm:cxn modelId="{FD5F901A-6EBC-435C-8645-B666DB2E357B}" type="presParOf" srcId="{42075A1A-6C40-4CF2-B258-F2C1EE93C296}" destId="{9D7CCFA0-3EED-497B-94B2-6B9A5DE0D07F}" srcOrd="2" destOrd="0" presId="urn:microsoft.com/office/officeart/2018/2/layout/IconVerticalSolidList"/>
    <dgm:cxn modelId="{F9EED809-9ADB-4121-A952-AAD014FE7095}" type="presParOf" srcId="{42075A1A-6C40-4CF2-B258-F2C1EE93C296}" destId="{F25694E9-96C9-4FB2-B7C2-3D18F43FA95D}" srcOrd="3" destOrd="0" presId="urn:microsoft.com/office/officeart/2018/2/layout/IconVerticalSolidList"/>
    <dgm:cxn modelId="{E5E481C5-4317-4904-8C46-C364364E0790}" type="presParOf" srcId="{4909BE08-AB57-474D-91D2-5DE0980A04C9}" destId="{E407F9DD-D041-4BCC-A31A-19690F9139F5}" srcOrd="3" destOrd="0" presId="urn:microsoft.com/office/officeart/2018/2/layout/IconVerticalSolidList"/>
    <dgm:cxn modelId="{44755AB7-CF43-47A1-ABD4-2099E9097D2D}" type="presParOf" srcId="{4909BE08-AB57-474D-91D2-5DE0980A04C9}" destId="{8C9FA41E-B66A-4F4C-9052-742542A298E7}" srcOrd="4" destOrd="0" presId="urn:microsoft.com/office/officeart/2018/2/layout/IconVerticalSolidList"/>
    <dgm:cxn modelId="{E62ADCC2-186B-4EDE-A411-1121CA27727C}" type="presParOf" srcId="{8C9FA41E-B66A-4F4C-9052-742542A298E7}" destId="{E8A04E14-C50D-476B-AC76-C4471049336F}" srcOrd="0" destOrd="0" presId="urn:microsoft.com/office/officeart/2018/2/layout/IconVerticalSolidList"/>
    <dgm:cxn modelId="{43A8D275-709D-4917-A777-F86ACD85BE7C}" type="presParOf" srcId="{8C9FA41E-B66A-4F4C-9052-742542A298E7}" destId="{E6ADB8E2-EA96-490A-AA13-675F0C8E0CFB}" srcOrd="1" destOrd="0" presId="urn:microsoft.com/office/officeart/2018/2/layout/IconVerticalSolidList"/>
    <dgm:cxn modelId="{22FF96E4-B613-4C3B-ABEF-667CB8FC9E92}" type="presParOf" srcId="{8C9FA41E-B66A-4F4C-9052-742542A298E7}" destId="{C1197C4A-E4AA-4167-A810-2DCA44954BD0}" srcOrd="2" destOrd="0" presId="urn:microsoft.com/office/officeart/2018/2/layout/IconVerticalSolidList"/>
    <dgm:cxn modelId="{DBBAE42A-4ED1-4480-A6C6-D701F4553C3D}" type="presParOf" srcId="{8C9FA41E-B66A-4F4C-9052-742542A298E7}" destId="{68466D79-E8C1-438F-8F22-A1ADB5454D91}" srcOrd="3" destOrd="0" presId="urn:microsoft.com/office/officeart/2018/2/layout/IconVerticalSolidList"/>
    <dgm:cxn modelId="{70D6E291-95D9-47A7-962A-6C2A38A7D356}" type="presParOf" srcId="{4909BE08-AB57-474D-91D2-5DE0980A04C9}" destId="{FFED1DA9-0552-4012-B176-34CDF4A4C75C}" srcOrd="5" destOrd="0" presId="urn:microsoft.com/office/officeart/2018/2/layout/IconVerticalSolidList"/>
    <dgm:cxn modelId="{7917B9FD-A3F8-4DBA-A520-649F74A92285}" type="presParOf" srcId="{4909BE08-AB57-474D-91D2-5DE0980A04C9}" destId="{F7CAECC0-E02C-428D-AC23-623AE04F2F9D}" srcOrd="6" destOrd="0" presId="urn:microsoft.com/office/officeart/2018/2/layout/IconVerticalSolidList"/>
    <dgm:cxn modelId="{1CF3C182-FFF6-4241-8BAD-8D560112BC42}" type="presParOf" srcId="{F7CAECC0-E02C-428D-AC23-623AE04F2F9D}" destId="{41B85553-AD75-46C9-A907-ADDF40262D2C}" srcOrd="0" destOrd="0" presId="urn:microsoft.com/office/officeart/2018/2/layout/IconVerticalSolidList"/>
    <dgm:cxn modelId="{DAF2A62E-C949-45EE-9583-3ADEBCB9BF35}" type="presParOf" srcId="{F7CAECC0-E02C-428D-AC23-623AE04F2F9D}" destId="{46A77D80-6842-463F-B987-988C64919AEC}" srcOrd="1" destOrd="0" presId="urn:microsoft.com/office/officeart/2018/2/layout/IconVerticalSolidList"/>
    <dgm:cxn modelId="{E7F232B5-3169-4DDC-893B-28932ECE7A9F}" type="presParOf" srcId="{F7CAECC0-E02C-428D-AC23-623AE04F2F9D}" destId="{E0E83FF6-0512-4622-8938-4A321336645A}" srcOrd="2" destOrd="0" presId="urn:microsoft.com/office/officeart/2018/2/layout/IconVerticalSolidList"/>
    <dgm:cxn modelId="{33C9B0CA-020B-4175-9674-CDB5CE6290ED}" type="presParOf" srcId="{F7CAECC0-E02C-428D-AC23-623AE04F2F9D}" destId="{8D35C96B-9C2D-42AC-A210-6BF6D5FB786B}" srcOrd="3" destOrd="0" presId="urn:microsoft.com/office/officeart/2018/2/layout/IconVerticalSolidList"/>
    <dgm:cxn modelId="{EDC30982-F7B6-4FB0-BF92-34795216C3B0}" type="presParOf" srcId="{F7CAECC0-E02C-428D-AC23-623AE04F2F9D}" destId="{FA9DFB04-C489-42E6-8A8C-1BF160ADC26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AA0E7-2AC0-40D9-A9F5-8A09C86F5928}">
      <dsp:nvSpPr>
        <dsp:cNvPr id="0" name=""/>
        <dsp:cNvSpPr/>
      </dsp:nvSpPr>
      <dsp:spPr>
        <a:xfrm>
          <a:off x="5362802" y="1912884"/>
          <a:ext cx="3677088" cy="87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273"/>
              </a:lnTo>
              <a:lnTo>
                <a:pt x="3677088" y="596273"/>
              </a:lnTo>
              <a:lnTo>
                <a:pt x="3677088" y="874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6368F-0EE0-4D8F-90EE-7C7D501B2386}">
      <dsp:nvSpPr>
        <dsp:cNvPr id="0" name=""/>
        <dsp:cNvSpPr/>
      </dsp:nvSpPr>
      <dsp:spPr>
        <a:xfrm>
          <a:off x="5317082" y="1912884"/>
          <a:ext cx="91440" cy="874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4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D4A4B-BA91-4542-A3E4-6FC3B6A60469}">
      <dsp:nvSpPr>
        <dsp:cNvPr id="0" name=""/>
        <dsp:cNvSpPr/>
      </dsp:nvSpPr>
      <dsp:spPr>
        <a:xfrm>
          <a:off x="1685714" y="1912884"/>
          <a:ext cx="3677088" cy="874979"/>
        </a:xfrm>
        <a:custGeom>
          <a:avLst/>
          <a:gdLst/>
          <a:ahLst/>
          <a:cxnLst/>
          <a:rect l="0" t="0" r="0" b="0"/>
          <a:pathLst>
            <a:path>
              <a:moveTo>
                <a:pt x="3677088" y="0"/>
              </a:moveTo>
              <a:lnTo>
                <a:pt x="3677088" y="596273"/>
              </a:lnTo>
              <a:lnTo>
                <a:pt x="0" y="596273"/>
              </a:lnTo>
              <a:lnTo>
                <a:pt x="0" y="874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07729-1387-4FFC-9BB2-F78693811682}">
      <dsp:nvSpPr>
        <dsp:cNvPr id="0" name=""/>
        <dsp:cNvSpPr/>
      </dsp:nvSpPr>
      <dsp:spPr>
        <a:xfrm>
          <a:off x="3858539" y="2470"/>
          <a:ext cx="3008526" cy="1910414"/>
        </a:xfrm>
        <a:prstGeom prst="roundRect">
          <a:avLst>
            <a:gd name="adj" fmla="val 10000"/>
          </a:avLst>
        </a:prstGeom>
        <a:solidFill>
          <a:srgbClr val="009D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3C7DA0-A3DB-49E5-A3C2-A696BCD0A520}">
      <dsp:nvSpPr>
        <dsp:cNvPr id="0" name=""/>
        <dsp:cNvSpPr/>
      </dsp:nvSpPr>
      <dsp:spPr>
        <a:xfrm>
          <a:off x="4192820" y="320037"/>
          <a:ext cx="3008526" cy="191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entury Gothic" panose="020B0502020202020204" pitchFamily="34" charset="0"/>
            </a:rPr>
            <a:t>Tools for Engagement</a:t>
          </a:r>
        </a:p>
      </dsp:txBody>
      <dsp:txXfrm>
        <a:off x="4248774" y="375991"/>
        <a:ext cx="2896618" cy="1798506"/>
      </dsp:txXfrm>
    </dsp:sp>
    <dsp:sp modelId="{E1AC1C1B-7155-48EC-9242-BB41B6EB26BD}">
      <dsp:nvSpPr>
        <dsp:cNvPr id="0" name=""/>
        <dsp:cNvSpPr/>
      </dsp:nvSpPr>
      <dsp:spPr>
        <a:xfrm>
          <a:off x="181451" y="2787864"/>
          <a:ext cx="3008526" cy="1910414"/>
        </a:xfrm>
        <a:prstGeom prst="roundRect">
          <a:avLst>
            <a:gd name="adj" fmla="val 10000"/>
          </a:avLst>
        </a:prstGeom>
        <a:solidFill>
          <a:srgbClr val="009D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F322EB-0213-44DF-B925-F28750A3CCB3}">
      <dsp:nvSpPr>
        <dsp:cNvPr id="0" name=""/>
        <dsp:cNvSpPr/>
      </dsp:nvSpPr>
      <dsp:spPr>
        <a:xfrm>
          <a:off x="515731" y="3105431"/>
          <a:ext cx="3008526" cy="191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err="1">
              <a:latin typeface="Century Gothic" panose="020B0502020202020204" pitchFamily="34" charset="0"/>
            </a:rPr>
            <a:t>Turnleaf</a:t>
          </a:r>
          <a:r>
            <a:rPr lang="en-US" sz="2900" b="0" kern="1200">
              <a:latin typeface="Century Gothic" panose="020B0502020202020204" pitchFamily="34" charset="0"/>
            </a:rPr>
            <a:t> Wellness Portal &amp; Mobile App</a:t>
          </a:r>
          <a:endParaRPr lang="en-US" sz="2900" kern="1200">
            <a:latin typeface="Century Gothic" panose="020B0502020202020204" pitchFamily="34" charset="0"/>
          </a:endParaRPr>
        </a:p>
      </dsp:txBody>
      <dsp:txXfrm>
        <a:off x="571685" y="3161385"/>
        <a:ext cx="2896618" cy="1798506"/>
      </dsp:txXfrm>
    </dsp:sp>
    <dsp:sp modelId="{195AD425-D231-4459-8AC0-2B269108CB1C}">
      <dsp:nvSpPr>
        <dsp:cNvPr id="0" name=""/>
        <dsp:cNvSpPr/>
      </dsp:nvSpPr>
      <dsp:spPr>
        <a:xfrm>
          <a:off x="3858539" y="2787864"/>
          <a:ext cx="3008526" cy="1910414"/>
        </a:xfrm>
        <a:prstGeom prst="roundRect">
          <a:avLst>
            <a:gd name="adj" fmla="val 10000"/>
          </a:avLst>
        </a:prstGeom>
        <a:solidFill>
          <a:srgbClr val="009D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FBCBA8-BC00-444B-8E79-EEB8C5E02A84}">
      <dsp:nvSpPr>
        <dsp:cNvPr id="0" name=""/>
        <dsp:cNvSpPr/>
      </dsp:nvSpPr>
      <dsp:spPr>
        <a:xfrm>
          <a:off x="4192820" y="3105431"/>
          <a:ext cx="3008526" cy="191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>
              <a:latin typeface="Century Gothic" panose="020B0502020202020204" pitchFamily="34" charset="0"/>
            </a:rPr>
            <a:t>Remote Monitoring</a:t>
          </a:r>
          <a:endParaRPr lang="en-US" sz="2900" kern="1200">
            <a:latin typeface="Century Gothic" panose="020B0502020202020204" pitchFamily="34" charset="0"/>
          </a:endParaRPr>
        </a:p>
      </dsp:txBody>
      <dsp:txXfrm>
        <a:off x="4248774" y="3161385"/>
        <a:ext cx="2896618" cy="1798506"/>
      </dsp:txXfrm>
    </dsp:sp>
    <dsp:sp modelId="{22B4E775-26BE-4018-8786-BC98FA2AB704}">
      <dsp:nvSpPr>
        <dsp:cNvPr id="0" name=""/>
        <dsp:cNvSpPr/>
      </dsp:nvSpPr>
      <dsp:spPr>
        <a:xfrm>
          <a:off x="7535627" y="2787864"/>
          <a:ext cx="3008526" cy="1910414"/>
        </a:xfrm>
        <a:prstGeom prst="roundRect">
          <a:avLst>
            <a:gd name="adj" fmla="val 10000"/>
          </a:avLst>
        </a:prstGeom>
        <a:solidFill>
          <a:srgbClr val="009D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338149-19D7-4F5B-938A-0360D74F2172}">
      <dsp:nvSpPr>
        <dsp:cNvPr id="0" name=""/>
        <dsp:cNvSpPr/>
      </dsp:nvSpPr>
      <dsp:spPr>
        <a:xfrm>
          <a:off x="7869908" y="3105431"/>
          <a:ext cx="3008526" cy="191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>
              <a:latin typeface="Century Gothic" panose="020B0502020202020204" pitchFamily="34" charset="0"/>
            </a:rPr>
            <a:t>Virtual Group Coaching Program</a:t>
          </a:r>
          <a:endParaRPr lang="en-US" sz="2900" kern="1200">
            <a:latin typeface="Century Gothic" panose="020B0502020202020204" pitchFamily="34" charset="0"/>
          </a:endParaRPr>
        </a:p>
      </dsp:txBody>
      <dsp:txXfrm>
        <a:off x="7925862" y="3161385"/>
        <a:ext cx="2896618" cy="179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BB4E7-F591-4D1B-8EB4-DA8526DFA049}">
      <dsp:nvSpPr>
        <dsp:cNvPr id="0" name=""/>
        <dsp:cNvSpPr/>
      </dsp:nvSpPr>
      <dsp:spPr>
        <a:xfrm>
          <a:off x="145732" y="2053"/>
          <a:ext cx="3337917" cy="2002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Supplies members with an electronic monitoring device specific to their condition</a:t>
          </a:r>
        </a:p>
      </dsp:txBody>
      <dsp:txXfrm>
        <a:off x="145732" y="2053"/>
        <a:ext cx="3337917" cy="2002750"/>
      </dsp:txXfrm>
    </dsp:sp>
    <dsp:sp modelId="{8E0DAD68-921A-4AAD-8A33-F8272E9642D9}">
      <dsp:nvSpPr>
        <dsp:cNvPr id="0" name=""/>
        <dsp:cNvSpPr/>
      </dsp:nvSpPr>
      <dsp:spPr>
        <a:xfrm>
          <a:off x="3817441" y="2053"/>
          <a:ext cx="3337917" cy="2002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Teach members on appropriate use of the device &amp; how to read the data   </a:t>
          </a:r>
        </a:p>
      </dsp:txBody>
      <dsp:txXfrm>
        <a:off x="3817441" y="2053"/>
        <a:ext cx="3337917" cy="2002750"/>
      </dsp:txXfrm>
    </dsp:sp>
    <dsp:sp modelId="{6BAD5F3D-E558-41A6-81C1-15DFB0FB0BBF}">
      <dsp:nvSpPr>
        <dsp:cNvPr id="0" name=""/>
        <dsp:cNvSpPr/>
      </dsp:nvSpPr>
      <dsp:spPr>
        <a:xfrm>
          <a:off x="7489150" y="2053"/>
          <a:ext cx="3337917" cy="2002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Enables Telligen nurse case managers to help members develop regular condition monitoring behaviors to manage acute and chronic conditions in real-time.</a:t>
          </a:r>
        </a:p>
      </dsp:txBody>
      <dsp:txXfrm>
        <a:off x="7489150" y="2053"/>
        <a:ext cx="3337917" cy="2002750"/>
      </dsp:txXfrm>
    </dsp:sp>
    <dsp:sp modelId="{2D598001-7A12-4B46-BB6C-36F5B3EB526B}">
      <dsp:nvSpPr>
        <dsp:cNvPr id="0" name=""/>
        <dsp:cNvSpPr/>
      </dsp:nvSpPr>
      <dsp:spPr>
        <a:xfrm>
          <a:off x="145732" y="2338595"/>
          <a:ext cx="3337917" cy="2002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Provides the member and case manager with a continuous stream of health data through the Telligen app to monitor trends, behaviors and symptoms. </a:t>
          </a:r>
        </a:p>
      </dsp:txBody>
      <dsp:txXfrm>
        <a:off x="145732" y="2338595"/>
        <a:ext cx="3337917" cy="2002750"/>
      </dsp:txXfrm>
    </dsp:sp>
    <dsp:sp modelId="{490D34B8-4594-420C-B6B1-B06884206600}">
      <dsp:nvSpPr>
        <dsp:cNvPr id="0" name=""/>
        <dsp:cNvSpPr/>
      </dsp:nvSpPr>
      <dsp:spPr>
        <a:xfrm>
          <a:off x="3817441" y="2338595"/>
          <a:ext cx="3337917" cy="2002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nurse and member will create goals and an action plan tailored to the member’s specific health goals. </a:t>
          </a:r>
        </a:p>
      </dsp:txBody>
      <dsp:txXfrm>
        <a:off x="3817441" y="2338595"/>
        <a:ext cx="3337917" cy="2002750"/>
      </dsp:txXfrm>
    </dsp:sp>
    <dsp:sp modelId="{28296AB6-5130-436C-963E-E5D29A4BCCDE}">
      <dsp:nvSpPr>
        <dsp:cNvPr id="0" name=""/>
        <dsp:cNvSpPr/>
      </dsp:nvSpPr>
      <dsp:spPr>
        <a:xfrm>
          <a:off x="7489150" y="2338595"/>
          <a:ext cx="3337917" cy="2002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case manager and member will use the health data to collaborate with the member’s care team for treatment and lifestyle improvement.</a:t>
          </a:r>
        </a:p>
      </dsp:txBody>
      <dsp:txXfrm>
        <a:off x="7489150" y="2338595"/>
        <a:ext cx="3337917" cy="2002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89730-0EEA-40A0-A24E-F467EB0B49C9}">
      <dsp:nvSpPr>
        <dsp:cNvPr id="0" name=""/>
        <dsp:cNvSpPr/>
      </dsp:nvSpPr>
      <dsp:spPr>
        <a:xfrm>
          <a:off x="0" y="1802"/>
          <a:ext cx="10972800" cy="91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1B748-B799-47B6-8C7D-9D1A7D97F8F3}">
      <dsp:nvSpPr>
        <dsp:cNvPr id="0" name=""/>
        <dsp:cNvSpPr/>
      </dsp:nvSpPr>
      <dsp:spPr>
        <a:xfrm>
          <a:off x="276376" y="207371"/>
          <a:ext cx="502502" cy="50250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6C51-5224-44A0-847D-E20A996AE98E}">
      <dsp:nvSpPr>
        <dsp:cNvPr id="0" name=""/>
        <dsp:cNvSpPr/>
      </dsp:nvSpPr>
      <dsp:spPr>
        <a:xfrm>
          <a:off x="1055255" y="1802"/>
          <a:ext cx="9917544" cy="9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94" tIns="96694" rIns="96694" bIns="96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Designed for members to take in their own time, at their own pace</a:t>
          </a:r>
        </a:p>
      </dsp:txBody>
      <dsp:txXfrm>
        <a:off x="1055255" y="1802"/>
        <a:ext cx="9917544" cy="913640"/>
      </dsp:txXfrm>
    </dsp:sp>
    <dsp:sp modelId="{768C63BE-01CD-4406-9ED4-A888F6FB7617}">
      <dsp:nvSpPr>
        <dsp:cNvPr id="0" name=""/>
        <dsp:cNvSpPr/>
      </dsp:nvSpPr>
      <dsp:spPr>
        <a:xfrm>
          <a:off x="0" y="1143853"/>
          <a:ext cx="10972800" cy="91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52AF-B5AD-41F3-840F-0E3996682FEE}">
      <dsp:nvSpPr>
        <dsp:cNvPr id="0" name=""/>
        <dsp:cNvSpPr/>
      </dsp:nvSpPr>
      <dsp:spPr>
        <a:xfrm>
          <a:off x="276376" y="1349423"/>
          <a:ext cx="502502" cy="502502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94E9-96C9-4FB2-B7C2-3D18F43FA95D}">
      <dsp:nvSpPr>
        <dsp:cNvPr id="0" name=""/>
        <dsp:cNvSpPr/>
      </dsp:nvSpPr>
      <dsp:spPr>
        <a:xfrm>
          <a:off x="1055255" y="1143853"/>
          <a:ext cx="9917544" cy="9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94" tIns="96694" rIns="96694" bIns="96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Supported by scheduled calls with their Telligen health coach in between sessions.</a:t>
          </a:r>
        </a:p>
      </dsp:txBody>
      <dsp:txXfrm>
        <a:off x="1055255" y="1143853"/>
        <a:ext cx="9917544" cy="913640"/>
      </dsp:txXfrm>
    </dsp:sp>
    <dsp:sp modelId="{E8A04E14-C50D-476B-AC76-C4471049336F}">
      <dsp:nvSpPr>
        <dsp:cNvPr id="0" name=""/>
        <dsp:cNvSpPr/>
      </dsp:nvSpPr>
      <dsp:spPr>
        <a:xfrm>
          <a:off x="0" y="2285905"/>
          <a:ext cx="10972800" cy="91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DB8E2-EA96-490A-AA13-675F0C8E0CFB}">
      <dsp:nvSpPr>
        <dsp:cNvPr id="0" name=""/>
        <dsp:cNvSpPr/>
      </dsp:nvSpPr>
      <dsp:spPr>
        <a:xfrm>
          <a:off x="276376" y="2491474"/>
          <a:ext cx="502502" cy="502502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66D79-E8C1-438F-8F22-A1ADB5454D91}">
      <dsp:nvSpPr>
        <dsp:cNvPr id="0" name=""/>
        <dsp:cNvSpPr/>
      </dsp:nvSpPr>
      <dsp:spPr>
        <a:xfrm>
          <a:off x="1055255" y="2285905"/>
          <a:ext cx="9917544" cy="9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94" tIns="96694" rIns="96694" bIns="96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self-guided courses feature educational videos, check-in quizzes in between sessions and ongoing communication with the members’ dedicated health coach.</a:t>
          </a:r>
        </a:p>
      </dsp:txBody>
      <dsp:txXfrm>
        <a:off x="1055255" y="2285905"/>
        <a:ext cx="9917544" cy="913640"/>
      </dsp:txXfrm>
    </dsp:sp>
    <dsp:sp modelId="{41B85553-AD75-46C9-A907-ADDF40262D2C}">
      <dsp:nvSpPr>
        <dsp:cNvPr id="0" name=""/>
        <dsp:cNvSpPr/>
      </dsp:nvSpPr>
      <dsp:spPr>
        <a:xfrm>
          <a:off x="0" y="3427956"/>
          <a:ext cx="10972800" cy="91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77D80-6842-463F-B987-988C64919AEC}">
      <dsp:nvSpPr>
        <dsp:cNvPr id="0" name=""/>
        <dsp:cNvSpPr/>
      </dsp:nvSpPr>
      <dsp:spPr>
        <a:xfrm>
          <a:off x="276376" y="3633525"/>
          <a:ext cx="502502" cy="502502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C96B-9C2D-42AC-A210-6BF6D5FB786B}">
      <dsp:nvSpPr>
        <dsp:cNvPr id="0" name=""/>
        <dsp:cNvSpPr/>
      </dsp:nvSpPr>
      <dsp:spPr>
        <a:xfrm>
          <a:off x="1055255" y="3427956"/>
          <a:ext cx="4937760" cy="9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94" tIns="96694" rIns="96694" bIns="9669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Self-guided courses are available for at-risk coaching in the areas of</a:t>
          </a:r>
        </a:p>
      </dsp:txBody>
      <dsp:txXfrm>
        <a:off x="1055255" y="3427956"/>
        <a:ext cx="4937760" cy="913640"/>
      </dsp:txXfrm>
    </dsp:sp>
    <dsp:sp modelId="{FA9DFB04-C489-42E6-8A8C-1BF160ADC261}">
      <dsp:nvSpPr>
        <dsp:cNvPr id="0" name=""/>
        <dsp:cNvSpPr/>
      </dsp:nvSpPr>
      <dsp:spPr>
        <a:xfrm>
          <a:off x="5993015" y="3427956"/>
          <a:ext cx="4979784" cy="9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94" tIns="96694" rIns="96694" bIns="9669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weight loss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diabetes prevention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musculoskeletal conditions.</a:t>
          </a:r>
        </a:p>
      </dsp:txBody>
      <dsp:txXfrm>
        <a:off x="5993015" y="3427956"/>
        <a:ext cx="4979784" cy="913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6A99-266B-43C4-B1D6-9857C5C1F47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0DA4-9A3E-450D-95E9-FC04931B5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AFA931-D583-658E-4861-2DEFA1314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B8060-9E6B-4B34-B4B3-D525D14CF2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0DA4-9A3E-450D-95E9-FC04931B53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on slide to play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C5825-C846-4DE8-908F-3A1DD717E0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B8060-9E6B-4B34-B4B3-D525D14CF2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E0DA4-9A3E-450D-95E9-FC04931B5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1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E0DA4-9A3E-450D-95E9-FC04931B5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1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C5825-C846-4DE8-908F-3A1DD717E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0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212D-84E1-0BB6-EEC3-B59099B411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908" y="3459956"/>
            <a:ext cx="10654145" cy="2387600"/>
          </a:xfrm>
        </p:spPr>
        <p:txBody>
          <a:bodyPr anchor="b">
            <a:normAutofit/>
          </a:bodyPr>
          <a:lstStyle>
            <a:lvl1pPr algn="l">
              <a:defRPr sz="5400" b="1">
                <a:latin typeface="Oswald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BA9AB-9DA7-D8AC-C50F-6E93E1C166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038" y="58752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swald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04473-5946-E4A7-F968-B1622CE3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2CA6-3847-A352-BFAD-26C8AFE1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F2B7A-5613-5800-35DD-69061556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40DF02-A18A-F854-FFDB-845566CB740F}"/>
              </a:ext>
            </a:extLst>
          </p:cNvPr>
          <p:cNvCxnSpPr/>
          <p:nvPr userDrawn="1"/>
        </p:nvCxnSpPr>
        <p:spPr>
          <a:xfrm>
            <a:off x="623455" y="5763492"/>
            <a:ext cx="459970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2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40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475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754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7394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710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39437"/>
            <a:ext cx="8636000" cy="533398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Oswald Medium" panose="00000600000000000000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71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0998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Oswald Medium" panose="00000600000000000000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2634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0998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Oswald Medium" panose="00000600000000000000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8471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80999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Oswald Medium" panose="00000600000000000000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789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3291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Oswald Medium" panose="00000600000000000000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007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0CAA-2626-3D77-6784-2753EBA6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A831-C5FA-D022-4799-BB9A65E0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EF94-5EBD-E63A-74EC-904FA560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EB2B-0A84-0BB7-9AF8-4833CB65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98BA-A318-0356-F42F-B7C7FA20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65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626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49612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754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732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2911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B23D6-0D6A-4D26-8591-E6E2EC88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549-5D9F-4593-B84D-A301CA9F0948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D8867-46D5-4B54-8E93-7BD77661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D627-40F0-4765-9C10-1FF6FDD2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9D-DA72-4976-B9AA-C6A0FD60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0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39098" y="4366146"/>
            <a:ext cx="1049315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39098" y="3429000"/>
            <a:ext cx="4597177" cy="838200"/>
          </a:xfrm>
          <a:prstGeom prst="rect">
            <a:avLst/>
          </a:prstGeom>
        </p:spPr>
        <p:txBody>
          <a:bodyPr/>
          <a:lstStyle>
            <a:lvl1pPr>
              <a:buNone/>
              <a:defRPr sz="4000" b="1" spc="0">
                <a:solidFill>
                  <a:schemeClr val="bg1"/>
                </a:solidFill>
                <a:latin typeface="Oswald Medium" panose="00000600000000000000" pitchFamily="50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2335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92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109" y="4038600"/>
            <a:ext cx="1049315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109" y="3200400"/>
            <a:ext cx="10464800" cy="838200"/>
          </a:xfrm>
          <a:prstGeom prst="rect">
            <a:avLst/>
          </a:prstGeom>
        </p:spPr>
        <p:txBody>
          <a:bodyPr/>
          <a:lstStyle>
            <a:lvl1pPr>
              <a:buNone/>
              <a:defRPr sz="4000" b="1" spc="0">
                <a:solidFill>
                  <a:srgbClr val="58595B"/>
                </a:solidFill>
                <a:latin typeface="Century Gothic" panose="020B050202020202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1495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6C28-0BA4-EE82-4B16-7F7B0C3D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48342-C669-FF18-2BCB-8FBD984D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31F85-1E48-D30C-1CD6-9C925AEF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3EBCE-D5A6-293B-E232-F075F2EDD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A4378-F17F-21B9-89F4-FA61C40E1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93569-A070-785C-792E-A0189BC7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6479A3-EBBA-7B09-9CCD-F7190515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B6FA0-C9A2-6681-703E-8BC6773C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5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2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974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9271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754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84241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72664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B23D6-0D6A-4D26-8591-E6E2EC88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549-5D9F-4593-B84D-A301CA9F0948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D8867-46D5-4B54-8E93-7BD77661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D627-40F0-4765-9C10-1FF6FDD2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5B9D-DA72-4976-B9AA-C6A0FD60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6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82C34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1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82C34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641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82C34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8508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754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82C34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830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BB44-057E-8EA7-C88E-6BED3EB9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81EF3-315D-8832-ABBF-BDA4994D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00B1B-27D8-B3E2-8C45-C6EE444E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B3175-17C2-C2B6-3BDB-B85AC5AE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45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79720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0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79720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31331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79720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7731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754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79720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992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15A3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9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954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38862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15A3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42339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47801"/>
            <a:ext cx="5384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15A3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85201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19200"/>
            <a:ext cx="8534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396B8C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5001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754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F15A32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0465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8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9C814-CE58-26DC-08BC-6BAB9CBC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C714C-8155-13DC-F769-9D4C9A75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DEA70-10C1-9FE5-F7C8-01C66AC6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8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2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0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0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4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0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0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582E-5CD2-DD4E-0850-25968DA6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61A3-19E5-90FF-9BDC-96751AAA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6AE4D-EE30-70F4-4DB0-E5611700E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7F0F-D239-A6B7-83C5-5EB4B847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D91AE-66BF-6F65-70C2-18594D17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DF85F-9864-AD3B-B1DE-EDA63187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7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6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0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343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39437"/>
            <a:ext cx="8636000" cy="533398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009DDC"/>
                </a:solidFill>
                <a:latin typeface="Oswald Medium" panose="00000600000000000000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2413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7D60-54D3-1A0A-95D4-8504F6D2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D269F-47C8-3998-E78A-76811D86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A07A2-CFDE-65F0-61F1-5899B7B37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0ED90-5559-7C18-C6F0-7EB4F65D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78080-39F1-633B-42E0-868ED01A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4E519-9A5F-A3D0-1398-DD388B49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8ABB-88C3-2D6C-4AEC-C82A5A9C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892B7-9CBF-184B-C590-C69D83495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B7AB-57C1-336A-E7A7-1BCCBE62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8506-B321-2914-3C94-A4A9E532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A4D8-B6B0-ECF7-256E-7ADE335A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84178-0656-F3D8-D265-6B0682C9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A65C0-8E95-8581-70DF-B61B56FF9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4B9F-4023-9BB2-9F2C-4BBB1832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3FA-CBF5-E83E-F0A6-555FF70D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2B081-BEEB-331C-0677-8351FDC0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running in a hallway&#10;&#10;Description automatically generated with low confidence">
            <a:extLst>
              <a:ext uri="{FF2B5EF4-FFF2-40B4-BE49-F238E27FC236}">
                <a16:creationId xmlns:a16="http://schemas.microsoft.com/office/drawing/2014/main" id="{5641292F-8FDE-23C8-4F4C-13BF79BA9FF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4" y="0"/>
            <a:ext cx="1216918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73305-CF4C-488F-322F-979C1752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9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A5BD-D68D-4E55-F895-C22E321F2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99F4-CC78-4E39-9DB6-5B989E2E0B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3C3ED-6B24-9AB1-E62E-444148522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0007" y="65176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93FAC-B1F8-757E-2A2C-DA0D62FB8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3414" y="6505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D3BF-C2A0-4632-A1AB-2A2E3AFD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swald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" y="1143000"/>
            <a:ext cx="8737600" cy="0"/>
          </a:xfrm>
          <a:prstGeom prst="line">
            <a:avLst/>
          </a:prstGeom>
          <a:ln w="28575">
            <a:solidFill>
              <a:srgbClr val="F15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0" y="6683931"/>
            <a:ext cx="12192000" cy="0"/>
          </a:xfrm>
          <a:prstGeom prst="line">
            <a:avLst/>
          </a:prstGeom>
          <a:ln w="28575">
            <a:solidFill>
              <a:srgbClr val="F15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1" y="6749920"/>
            <a:ext cx="12191999" cy="108080"/>
          </a:xfrm>
          <a:prstGeom prst="rect">
            <a:avLst/>
          </a:prstGeom>
          <a:solidFill>
            <a:srgbClr val="F15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346A5C5-3439-4732-9C55-86644F58FA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97" y="172089"/>
            <a:ext cx="2254683" cy="1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7081-A12D-DA42-9C27-8AEEFDB21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6CE6-661C-5D4C-BD88-8FD8B37E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6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3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" y="1143000"/>
            <a:ext cx="87376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0" y="5949460"/>
            <a:ext cx="121920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5FF115-52BF-42CE-8E79-D8030500CB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006" y="228951"/>
            <a:ext cx="2219325" cy="10265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0" y="6062877"/>
            <a:ext cx="12191999" cy="795123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A59D327F-8C95-4740-A40B-1ABAAAD5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398" y="5964288"/>
            <a:ext cx="8737601" cy="8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609600" y="908539"/>
            <a:ext cx="2576945" cy="0"/>
          </a:xfrm>
          <a:prstGeom prst="line">
            <a:avLst/>
          </a:prstGeom>
          <a:ln w="571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0" y="6517492"/>
            <a:ext cx="121920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5FF115-52BF-42CE-8E79-D8030500CB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006" y="228951"/>
            <a:ext cx="2219325" cy="10265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1" y="6553201"/>
            <a:ext cx="12191999" cy="304799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609600" y="1143000"/>
            <a:ext cx="87376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0" y="5941573"/>
            <a:ext cx="121920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0" y="6062877"/>
            <a:ext cx="12191999" cy="795123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A59D327F-8C95-4740-A40B-1ABAAAD5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398" y="5964288"/>
            <a:ext cx="8737601" cy="89136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D96F62-85F0-477A-8EDB-B7086E8445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175" y="201512"/>
            <a:ext cx="2212974" cy="1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person raising her hands in a classroom&#10;&#10;Description automatically generated with low confidence">
            <a:extLst>
              <a:ext uri="{FF2B5EF4-FFF2-40B4-BE49-F238E27FC236}">
                <a16:creationId xmlns:a16="http://schemas.microsoft.com/office/drawing/2014/main" id="{B8AF0703-2248-E86E-CEBF-15B8584BB4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6" y="0"/>
            <a:ext cx="1216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896F56-6E59-4D06-BC01-FDE2AC5EBD94}"/>
              </a:ext>
            </a:extLst>
          </p:cNvPr>
          <p:cNvGrpSpPr/>
          <p:nvPr userDrawn="1"/>
        </p:nvGrpSpPr>
        <p:grpSpPr>
          <a:xfrm>
            <a:off x="0" y="4763"/>
            <a:ext cx="12192000" cy="1984376"/>
            <a:chOff x="0" y="-1"/>
            <a:chExt cx="7315200" cy="1216153"/>
          </a:xfrm>
        </p:grpSpPr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AB3AD118-74D1-48E7-803A-FBA917D33D94}"/>
                </a:ext>
              </a:extLst>
            </p:cNvPr>
            <p:cNvSpPr/>
            <p:nvPr userDrawn="1"/>
          </p:nvSpPr>
          <p:spPr>
            <a:xfrm>
              <a:off x="0" y="-1"/>
              <a:ext cx="7315200" cy="1130373"/>
            </a:xfrm>
            <a:custGeom>
              <a:avLst/>
              <a:gdLst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215390 h 1215390"/>
                <a:gd name="connsiteX3" fmla="*/ 0 w 7312660"/>
                <a:gd name="connsiteY3" fmla="*/ 1215390 h 1215390"/>
                <a:gd name="connsiteX4" fmla="*/ 0 w 7312660"/>
                <a:gd name="connsiteY4" fmla="*/ 0 h 1215390"/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215390 h 1215390"/>
                <a:gd name="connsiteX3" fmla="*/ 3667125 w 7312660"/>
                <a:gd name="connsiteY3" fmla="*/ 1209675 h 1215390"/>
                <a:gd name="connsiteX4" fmla="*/ 0 w 7312660"/>
                <a:gd name="connsiteY4" fmla="*/ 1215390 h 1215390"/>
                <a:gd name="connsiteX5" fmla="*/ 0 w 7312660"/>
                <a:gd name="connsiteY5" fmla="*/ 0 h 1215390"/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215390 h 1215390"/>
                <a:gd name="connsiteX3" fmla="*/ 3619500 w 7312660"/>
                <a:gd name="connsiteY3" fmla="*/ 733425 h 1215390"/>
                <a:gd name="connsiteX4" fmla="*/ 0 w 7312660"/>
                <a:gd name="connsiteY4" fmla="*/ 1215390 h 1215390"/>
                <a:gd name="connsiteX5" fmla="*/ 0 w 7312660"/>
                <a:gd name="connsiteY5" fmla="*/ 0 h 1215390"/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129665 h 1215390"/>
                <a:gd name="connsiteX3" fmla="*/ 3619500 w 7312660"/>
                <a:gd name="connsiteY3" fmla="*/ 733425 h 1215390"/>
                <a:gd name="connsiteX4" fmla="*/ 0 w 7312660"/>
                <a:gd name="connsiteY4" fmla="*/ 1215390 h 1215390"/>
                <a:gd name="connsiteX5" fmla="*/ 0 w 7312660"/>
                <a:gd name="connsiteY5" fmla="*/ 0 h 1215390"/>
                <a:gd name="connsiteX0" fmla="*/ 9525 w 7322185"/>
                <a:gd name="connsiteY0" fmla="*/ 0 h 1129665"/>
                <a:gd name="connsiteX1" fmla="*/ 7322185 w 7322185"/>
                <a:gd name="connsiteY1" fmla="*/ 0 h 1129665"/>
                <a:gd name="connsiteX2" fmla="*/ 7322185 w 7322185"/>
                <a:gd name="connsiteY2" fmla="*/ 1129665 h 1129665"/>
                <a:gd name="connsiteX3" fmla="*/ 3629025 w 7322185"/>
                <a:gd name="connsiteY3" fmla="*/ 733425 h 1129665"/>
                <a:gd name="connsiteX4" fmla="*/ 0 w 7322185"/>
                <a:gd name="connsiteY4" fmla="*/ 1091565 h 1129665"/>
                <a:gd name="connsiteX5" fmla="*/ 9525 w 7322185"/>
                <a:gd name="connsiteY5" fmla="*/ 0 h 1129665"/>
                <a:gd name="connsiteX0" fmla="*/ 0 w 7312660"/>
                <a:gd name="connsiteY0" fmla="*/ 0 h 1129665"/>
                <a:gd name="connsiteX1" fmla="*/ 7312660 w 7312660"/>
                <a:gd name="connsiteY1" fmla="*/ 0 h 1129665"/>
                <a:gd name="connsiteX2" fmla="*/ 7312660 w 7312660"/>
                <a:gd name="connsiteY2" fmla="*/ 1129665 h 1129665"/>
                <a:gd name="connsiteX3" fmla="*/ 3619500 w 7312660"/>
                <a:gd name="connsiteY3" fmla="*/ 733425 h 1129665"/>
                <a:gd name="connsiteX4" fmla="*/ 0 w 7312660"/>
                <a:gd name="connsiteY4" fmla="*/ 1091565 h 1129665"/>
                <a:gd name="connsiteX5" fmla="*/ 0 w 7312660"/>
                <a:gd name="connsiteY5" fmla="*/ 0 h 11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2660" h="1129665">
                  <a:moveTo>
                    <a:pt x="0" y="0"/>
                  </a:moveTo>
                  <a:lnTo>
                    <a:pt x="7312660" y="0"/>
                  </a:lnTo>
                  <a:lnTo>
                    <a:pt x="7312660" y="1129665"/>
                  </a:lnTo>
                  <a:lnTo>
                    <a:pt x="3619500" y="733425"/>
                  </a:lnTo>
                  <a:lnTo>
                    <a:pt x="0" y="109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086ED2-D361-471D-AA72-354404FAF3CB}"/>
                </a:ext>
              </a:extLst>
            </p:cNvPr>
            <p:cNvSpPr/>
            <p:nvPr userDrawn="1"/>
          </p:nvSpPr>
          <p:spPr>
            <a:xfrm>
              <a:off x="0" y="0"/>
              <a:ext cx="7315200" cy="121615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800006-3DCA-49A5-A616-55BA8A469C5D}"/>
              </a:ext>
            </a:extLst>
          </p:cNvPr>
          <p:cNvGrpSpPr/>
          <p:nvPr userDrawn="1"/>
        </p:nvGrpSpPr>
        <p:grpSpPr>
          <a:xfrm rot="10800000">
            <a:off x="12700" y="5029201"/>
            <a:ext cx="12192000" cy="1984375"/>
            <a:chOff x="0" y="-70531"/>
            <a:chExt cx="7315200" cy="1216152"/>
          </a:xfrm>
        </p:grpSpPr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CC2A89CF-5979-48C0-93EF-9EE2EC4DA5C9}"/>
                </a:ext>
              </a:extLst>
            </p:cNvPr>
            <p:cNvSpPr/>
            <p:nvPr userDrawn="1"/>
          </p:nvSpPr>
          <p:spPr>
            <a:xfrm>
              <a:off x="0" y="-1"/>
              <a:ext cx="7315200" cy="1130373"/>
            </a:xfrm>
            <a:custGeom>
              <a:avLst/>
              <a:gdLst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215390 h 1215390"/>
                <a:gd name="connsiteX3" fmla="*/ 0 w 7312660"/>
                <a:gd name="connsiteY3" fmla="*/ 1215390 h 1215390"/>
                <a:gd name="connsiteX4" fmla="*/ 0 w 7312660"/>
                <a:gd name="connsiteY4" fmla="*/ 0 h 1215390"/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215390 h 1215390"/>
                <a:gd name="connsiteX3" fmla="*/ 3667125 w 7312660"/>
                <a:gd name="connsiteY3" fmla="*/ 1209675 h 1215390"/>
                <a:gd name="connsiteX4" fmla="*/ 0 w 7312660"/>
                <a:gd name="connsiteY4" fmla="*/ 1215390 h 1215390"/>
                <a:gd name="connsiteX5" fmla="*/ 0 w 7312660"/>
                <a:gd name="connsiteY5" fmla="*/ 0 h 1215390"/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215390 h 1215390"/>
                <a:gd name="connsiteX3" fmla="*/ 3619500 w 7312660"/>
                <a:gd name="connsiteY3" fmla="*/ 733425 h 1215390"/>
                <a:gd name="connsiteX4" fmla="*/ 0 w 7312660"/>
                <a:gd name="connsiteY4" fmla="*/ 1215390 h 1215390"/>
                <a:gd name="connsiteX5" fmla="*/ 0 w 7312660"/>
                <a:gd name="connsiteY5" fmla="*/ 0 h 1215390"/>
                <a:gd name="connsiteX0" fmla="*/ 0 w 7312660"/>
                <a:gd name="connsiteY0" fmla="*/ 0 h 1215390"/>
                <a:gd name="connsiteX1" fmla="*/ 7312660 w 7312660"/>
                <a:gd name="connsiteY1" fmla="*/ 0 h 1215390"/>
                <a:gd name="connsiteX2" fmla="*/ 7312660 w 7312660"/>
                <a:gd name="connsiteY2" fmla="*/ 1129665 h 1215390"/>
                <a:gd name="connsiteX3" fmla="*/ 3619500 w 7312660"/>
                <a:gd name="connsiteY3" fmla="*/ 733425 h 1215390"/>
                <a:gd name="connsiteX4" fmla="*/ 0 w 7312660"/>
                <a:gd name="connsiteY4" fmla="*/ 1215390 h 1215390"/>
                <a:gd name="connsiteX5" fmla="*/ 0 w 7312660"/>
                <a:gd name="connsiteY5" fmla="*/ 0 h 1215390"/>
                <a:gd name="connsiteX0" fmla="*/ 9525 w 7322185"/>
                <a:gd name="connsiteY0" fmla="*/ 0 h 1129665"/>
                <a:gd name="connsiteX1" fmla="*/ 7322185 w 7322185"/>
                <a:gd name="connsiteY1" fmla="*/ 0 h 1129665"/>
                <a:gd name="connsiteX2" fmla="*/ 7322185 w 7322185"/>
                <a:gd name="connsiteY2" fmla="*/ 1129665 h 1129665"/>
                <a:gd name="connsiteX3" fmla="*/ 3629025 w 7322185"/>
                <a:gd name="connsiteY3" fmla="*/ 733425 h 1129665"/>
                <a:gd name="connsiteX4" fmla="*/ 0 w 7322185"/>
                <a:gd name="connsiteY4" fmla="*/ 1091565 h 1129665"/>
                <a:gd name="connsiteX5" fmla="*/ 9525 w 7322185"/>
                <a:gd name="connsiteY5" fmla="*/ 0 h 1129665"/>
                <a:gd name="connsiteX0" fmla="*/ 0 w 7312660"/>
                <a:gd name="connsiteY0" fmla="*/ 0 h 1129665"/>
                <a:gd name="connsiteX1" fmla="*/ 7312660 w 7312660"/>
                <a:gd name="connsiteY1" fmla="*/ 0 h 1129665"/>
                <a:gd name="connsiteX2" fmla="*/ 7312660 w 7312660"/>
                <a:gd name="connsiteY2" fmla="*/ 1129665 h 1129665"/>
                <a:gd name="connsiteX3" fmla="*/ 3619500 w 7312660"/>
                <a:gd name="connsiteY3" fmla="*/ 733425 h 1129665"/>
                <a:gd name="connsiteX4" fmla="*/ 0 w 7312660"/>
                <a:gd name="connsiteY4" fmla="*/ 1091565 h 1129665"/>
                <a:gd name="connsiteX5" fmla="*/ 0 w 7312660"/>
                <a:gd name="connsiteY5" fmla="*/ 0 h 11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2660" h="1129665">
                  <a:moveTo>
                    <a:pt x="0" y="0"/>
                  </a:moveTo>
                  <a:lnTo>
                    <a:pt x="7312660" y="0"/>
                  </a:lnTo>
                  <a:lnTo>
                    <a:pt x="7312660" y="1129665"/>
                  </a:lnTo>
                  <a:lnTo>
                    <a:pt x="3619500" y="733425"/>
                  </a:lnTo>
                  <a:lnTo>
                    <a:pt x="0" y="109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D08DEE-D48E-4FBE-BB3E-7A86D81DA82A}"/>
                </a:ext>
              </a:extLst>
            </p:cNvPr>
            <p:cNvSpPr/>
            <p:nvPr userDrawn="1"/>
          </p:nvSpPr>
          <p:spPr>
            <a:xfrm>
              <a:off x="0" y="-70531"/>
              <a:ext cx="7315200" cy="1216152"/>
            </a:xfrm>
            <a:prstGeom prst="rect">
              <a:avLst/>
            </a:prstGeom>
            <a:blipFill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238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" y="1143000"/>
            <a:ext cx="87376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0" y="6071148"/>
            <a:ext cx="12077699" cy="795123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A59D327F-8C95-4740-A40B-1ABAAAD5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398" y="5964288"/>
            <a:ext cx="8737601" cy="89136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D96F62-85F0-477A-8EDB-B7086E8445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102" y="172088"/>
            <a:ext cx="2240421" cy="1437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-1" y="5964288"/>
            <a:ext cx="121920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" y="1143000"/>
            <a:ext cx="8737600" cy="0"/>
          </a:xfrm>
          <a:prstGeom prst="line">
            <a:avLst/>
          </a:prstGeom>
          <a:ln w="28575">
            <a:solidFill>
              <a:srgbClr val="82C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0" y="6683931"/>
            <a:ext cx="12192000" cy="0"/>
          </a:xfrm>
          <a:prstGeom prst="line">
            <a:avLst/>
          </a:prstGeom>
          <a:ln w="28575">
            <a:solidFill>
              <a:srgbClr val="82C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1" y="6749920"/>
            <a:ext cx="12191999" cy="108080"/>
          </a:xfrm>
          <a:prstGeom prst="rect">
            <a:avLst/>
          </a:prstGeom>
          <a:solidFill>
            <a:srgbClr val="82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DDA81C6-4C85-46FB-BFC4-ECA30FC87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97" y="172089"/>
            <a:ext cx="2254683" cy="1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" y="1143000"/>
            <a:ext cx="8737600" cy="0"/>
          </a:xfrm>
          <a:prstGeom prst="line">
            <a:avLst/>
          </a:prstGeom>
          <a:ln w="28575">
            <a:solidFill>
              <a:srgbClr val="F79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72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1908-3B48-4FD0-A80C-0AA7CA979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CAD8D-AC2B-473E-A60E-7C2244077AB5}"/>
              </a:ext>
            </a:extLst>
          </p:cNvPr>
          <p:cNvCxnSpPr/>
          <p:nvPr userDrawn="1"/>
        </p:nvCxnSpPr>
        <p:spPr>
          <a:xfrm>
            <a:off x="0" y="6683931"/>
            <a:ext cx="12192000" cy="0"/>
          </a:xfrm>
          <a:prstGeom prst="line">
            <a:avLst/>
          </a:prstGeom>
          <a:ln w="28575">
            <a:solidFill>
              <a:srgbClr val="F79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54CDC94-8C31-4430-A28F-666CC0EF7C44}"/>
              </a:ext>
            </a:extLst>
          </p:cNvPr>
          <p:cNvSpPr/>
          <p:nvPr userDrawn="1"/>
        </p:nvSpPr>
        <p:spPr>
          <a:xfrm>
            <a:off x="1" y="6749920"/>
            <a:ext cx="12191999" cy="108080"/>
          </a:xfrm>
          <a:prstGeom prst="rect">
            <a:avLst/>
          </a:prstGeom>
          <a:solidFill>
            <a:srgbClr val="F79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2C5022A-33C6-4445-9ED5-95371E551C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97" y="172089"/>
            <a:ext cx="2254683" cy="1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hyperlink" Target="https://www.telligen.com/wp-content/uploads/2023/06/HWB-Testimonial-Video-Telligen-Version.mp4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hyperlink" Target="https://www.telligen.com/wp-content/uploads/2023/06/DM-testimonial-video.mp4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hyperlink" Target="https://www.mlbf.org/when-cancer-strikes-were-here-to-help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A356-E8A0-4126-B5C9-0CEF1F24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4875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/>
              <a:t>NJ SCHOOLS HEALTH FUND</a:t>
            </a:r>
          </a:p>
        </p:txBody>
      </p:sp>
    </p:spTree>
    <p:extLst>
      <p:ext uri="{BB962C8B-B14F-4D97-AF65-F5344CB8AC3E}">
        <p14:creationId xmlns:p14="http://schemas.microsoft.com/office/powerpoint/2010/main" val="287919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0B6FF67-9284-DBF8-2753-CCF9A6F98C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1097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BF37-33EC-5C08-53DC-FB120757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Virtual Coaching Programs</a:t>
            </a:r>
          </a:p>
        </p:txBody>
      </p:sp>
    </p:spTree>
    <p:extLst>
      <p:ext uri="{BB962C8B-B14F-4D97-AF65-F5344CB8AC3E}">
        <p14:creationId xmlns:p14="http://schemas.microsoft.com/office/powerpoint/2010/main" val="5414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E038-9467-A63D-69F9-FEF1729DFE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268" y="2214350"/>
            <a:ext cx="5047553" cy="838200"/>
          </a:xfrm>
        </p:spPr>
        <p:txBody>
          <a:bodyPr lIns="91440" tIns="45720" rIns="91440" bIns="45720" anchor="t"/>
          <a:lstStyle/>
          <a:p>
            <a:pPr marL="0" indent="0"/>
            <a:r>
              <a:rPr lang="en-US">
                <a:latin typeface="Oswald Medium"/>
              </a:rPr>
              <a:t>The Impact on</a:t>
            </a:r>
            <a:br>
              <a:rPr lang="en-US">
                <a:latin typeface="Oswald Medium"/>
              </a:rPr>
            </a:br>
            <a:r>
              <a:rPr lang="en-US">
                <a:latin typeface="Oswald Medium"/>
              </a:rPr>
              <a:t>Employee Health &amp; Health Costs</a:t>
            </a:r>
          </a:p>
        </p:txBody>
      </p:sp>
    </p:spTree>
    <p:extLst>
      <p:ext uri="{BB962C8B-B14F-4D97-AF65-F5344CB8AC3E}">
        <p14:creationId xmlns:p14="http://schemas.microsoft.com/office/powerpoint/2010/main" val="66009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B6605-88A8-F6D2-5A4C-C2BB1B706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AT-RISK MEMBER JOURNEY: </a:t>
            </a:r>
            <a:r>
              <a:rPr lang="en-US" b="0"/>
              <a:t>JAINE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D4265-2E30-80BA-B005-B2AF7EE92EBC}"/>
              </a:ext>
            </a:extLst>
          </p:cNvPr>
          <p:cNvSpPr/>
          <p:nvPr/>
        </p:nvSpPr>
        <p:spPr>
          <a:xfrm>
            <a:off x="609600" y="1158264"/>
            <a:ext cx="3384884" cy="5283480"/>
          </a:xfrm>
          <a:prstGeom prst="rect">
            <a:avLst/>
          </a:prstGeom>
          <a:noFill/>
          <a:ln>
            <a:solidFill>
              <a:srgbClr val="82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90833-239C-4389-543A-CD651D2ED664}"/>
              </a:ext>
            </a:extLst>
          </p:cNvPr>
          <p:cNvSpPr/>
          <p:nvPr/>
        </p:nvSpPr>
        <p:spPr>
          <a:xfrm>
            <a:off x="4105702" y="1158264"/>
            <a:ext cx="3384884" cy="5283480"/>
          </a:xfrm>
          <a:prstGeom prst="rect">
            <a:avLst/>
          </a:prstGeom>
          <a:solidFill>
            <a:srgbClr val="82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2E774-1512-B19B-7224-E148BE020025}"/>
              </a:ext>
            </a:extLst>
          </p:cNvPr>
          <p:cNvSpPr/>
          <p:nvPr/>
        </p:nvSpPr>
        <p:spPr>
          <a:xfrm>
            <a:off x="7601804" y="1158264"/>
            <a:ext cx="3384884" cy="5283480"/>
          </a:xfrm>
          <a:prstGeom prst="rect">
            <a:avLst/>
          </a:prstGeom>
          <a:noFill/>
          <a:ln>
            <a:solidFill>
              <a:srgbClr val="82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B1FBB-1877-8B3D-A3C7-484664BF1CA7}"/>
              </a:ext>
            </a:extLst>
          </p:cNvPr>
          <p:cNvSpPr txBox="1"/>
          <p:nvPr/>
        </p:nvSpPr>
        <p:spPr>
          <a:xfrm>
            <a:off x="720817" y="3268476"/>
            <a:ext cx="3384884" cy="308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2C342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BACKGROUND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Participated in employer-sponsored wellness program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Identified through metabolic markers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Goal: Weight Loss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Action Plan: Journaling food and increasing exercise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BAE94-F7C8-916A-D6DF-8D58CCE7E23F}"/>
              </a:ext>
            </a:extLst>
          </p:cNvPr>
          <p:cNvSpPr txBox="1"/>
          <p:nvPr/>
        </p:nvSpPr>
        <p:spPr>
          <a:xfrm>
            <a:off x="5143569" y="1513587"/>
            <a:ext cx="240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Employee Identified Through Biometrics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751EF-5D45-3B86-B1C1-C30886D81A4F}"/>
              </a:ext>
            </a:extLst>
          </p:cNvPr>
          <p:cNvSpPr txBox="1"/>
          <p:nvPr/>
        </p:nvSpPr>
        <p:spPr>
          <a:xfrm>
            <a:off x="7713021" y="1378424"/>
            <a:ext cx="33848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2C342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MEMBER IMPACT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Weight loss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Changed behaviors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Lost 18 lbs. during 9 mos. engaged in coaching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Continued coaching and appreciates an accountability partner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Makes herself a priority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2C342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TELLIGEN ROI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4.5 Member Satisfaction Score (1-5 Scale)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40% Improvement in Metabolic Syndrome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43% Improvement in Waist Circumference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ECB12346-39A5-2C76-E10B-8B06E7184D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8312" y="1394905"/>
            <a:ext cx="754039" cy="754039"/>
          </a:xfrm>
          <a:prstGeom prst="rect">
            <a:avLst/>
          </a:prstGeom>
        </p:spPr>
      </p:pic>
      <p:pic>
        <p:nvPicPr>
          <p:cNvPr id="14" name="Graphic 13" descr="Checklist with solid fill">
            <a:extLst>
              <a:ext uri="{FF2B5EF4-FFF2-40B4-BE49-F238E27FC236}">
                <a16:creationId xmlns:a16="http://schemas.microsoft.com/office/drawing/2014/main" id="{0B0F98DE-A8F8-E04C-6B76-684D6A66F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704" y="2324854"/>
            <a:ext cx="803182" cy="803182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B63EB669-FF2E-BA0B-8263-78C2205C1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8095" y="3303946"/>
            <a:ext cx="914400" cy="914400"/>
          </a:xfrm>
          <a:prstGeom prst="rect">
            <a:avLst/>
          </a:prstGeom>
        </p:spPr>
      </p:pic>
      <p:pic>
        <p:nvPicPr>
          <p:cNvPr id="18" name="Graphic 17" descr="Lightbulb and gear with solid fill">
            <a:extLst>
              <a:ext uri="{FF2B5EF4-FFF2-40B4-BE49-F238E27FC236}">
                <a16:creationId xmlns:a16="http://schemas.microsoft.com/office/drawing/2014/main" id="{29011424-AF12-595D-61E0-1B257681AE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1712" y="4394256"/>
            <a:ext cx="859968" cy="859968"/>
          </a:xfrm>
          <a:prstGeom prst="rect">
            <a:avLst/>
          </a:prstGeom>
        </p:spPr>
      </p:pic>
      <p:pic>
        <p:nvPicPr>
          <p:cNvPr id="22" name="Graphic 21" descr="Chat bubble outline">
            <a:extLst>
              <a:ext uri="{FF2B5EF4-FFF2-40B4-BE49-F238E27FC236}">
                <a16:creationId xmlns:a16="http://schemas.microsoft.com/office/drawing/2014/main" id="{DCAFA437-82BF-7A12-FD55-95981B429B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29168" y="543013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38231B-F4F0-878A-B46A-D18F3DA8A22A}"/>
              </a:ext>
            </a:extLst>
          </p:cNvPr>
          <p:cNvSpPr txBox="1"/>
          <p:nvPr/>
        </p:nvSpPr>
        <p:spPr>
          <a:xfrm>
            <a:off x="5188103" y="2351390"/>
            <a:ext cx="240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Coach Obtains Patient Activation Measure (PAM) Score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52BD2-9592-ED1F-8480-9E00F45BB31A}"/>
              </a:ext>
            </a:extLst>
          </p:cNvPr>
          <p:cNvSpPr txBox="1"/>
          <p:nvPr/>
        </p:nvSpPr>
        <p:spPr>
          <a:xfrm>
            <a:off x="5188103" y="3391814"/>
            <a:ext cx="240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Initial and Ongoing Coach &amp; Employee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Goal Setting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051E9-6725-7460-D49C-FD686B2CC54C}"/>
              </a:ext>
            </a:extLst>
          </p:cNvPr>
          <p:cNvSpPr txBox="1"/>
          <p:nvPr/>
        </p:nvSpPr>
        <p:spPr>
          <a:xfrm>
            <a:off x="5232897" y="4379348"/>
            <a:ext cx="240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 for Employee/Provider Collaboration and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6BF7C4-9424-2794-E8B9-231A1575D541}"/>
              </a:ext>
            </a:extLst>
          </p:cNvPr>
          <p:cNvSpPr txBox="1"/>
          <p:nvPr/>
        </p:nvSpPr>
        <p:spPr>
          <a:xfrm>
            <a:off x="5232897" y="5539280"/>
            <a:ext cx="240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Calls &amp; Mobile App Communication Regarding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9D326-EF82-C78E-E3B6-78C61159E630}"/>
              </a:ext>
            </a:extLst>
          </p:cNvPr>
          <p:cNvSpPr txBox="1"/>
          <p:nvPr/>
        </p:nvSpPr>
        <p:spPr>
          <a:xfrm>
            <a:off x="850309" y="1733445"/>
            <a:ext cx="286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13"/>
              </a:rPr>
              <a:t>At-Risk Member Testimonial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15A3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6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B6605-88A8-F6D2-5A4C-C2BB1B706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DISEASE MANAGEMENT MEMBER JOURNEY: </a:t>
            </a:r>
            <a:r>
              <a:rPr lang="en-US" b="0"/>
              <a:t>LEONARD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D4265-2E30-80BA-B005-B2AF7EE92EBC}"/>
              </a:ext>
            </a:extLst>
          </p:cNvPr>
          <p:cNvSpPr/>
          <p:nvPr/>
        </p:nvSpPr>
        <p:spPr>
          <a:xfrm>
            <a:off x="609600" y="1158264"/>
            <a:ext cx="3384884" cy="5283480"/>
          </a:xfrm>
          <a:prstGeom prst="rect">
            <a:avLst/>
          </a:prstGeom>
          <a:noFill/>
          <a:ln>
            <a:solidFill>
              <a:srgbClr val="F79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90833-239C-4389-543A-CD651D2ED664}"/>
              </a:ext>
            </a:extLst>
          </p:cNvPr>
          <p:cNvSpPr/>
          <p:nvPr/>
        </p:nvSpPr>
        <p:spPr>
          <a:xfrm>
            <a:off x="4105702" y="1158264"/>
            <a:ext cx="3384884" cy="5283480"/>
          </a:xfrm>
          <a:prstGeom prst="rect">
            <a:avLst/>
          </a:prstGeom>
          <a:solidFill>
            <a:srgbClr val="F79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2E774-1512-B19B-7224-E148BE020025}"/>
              </a:ext>
            </a:extLst>
          </p:cNvPr>
          <p:cNvSpPr/>
          <p:nvPr/>
        </p:nvSpPr>
        <p:spPr>
          <a:xfrm>
            <a:off x="7601804" y="1158264"/>
            <a:ext cx="3384884" cy="5283480"/>
          </a:xfrm>
          <a:prstGeom prst="rect">
            <a:avLst/>
          </a:prstGeom>
          <a:noFill/>
          <a:ln>
            <a:solidFill>
              <a:srgbClr val="F79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751EF-5D45-3B86-B1C1-C30886D81A4F}"/>
              </a:ext>
            </a:extLst>
          </p:cNvPr>
          <p:cNvSpPr txBox="1"/>
          <p:nvPr/>
        </p:nvSpPr>
        <p:spPr>
          <a:xfrm>
            <a:off x="7725053" y="1378424"/>
            <a:ext cx="33848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79720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MEMBER IMPACT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 lost almost 80 lbs.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 dropped almost 10 BMI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 longer has to take diabetes and hypertension medication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Exercises 5 days/week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Drinks 1 gallon of water/day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79720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TELLIGEN ROI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2.1:1 ROI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 </a:t>
            </a:r>
            <a:r>
              <a:rPr lang="en-US">
                <a:solidFill>
                  <a:prstClr val="black"/>
                </a:solidFill>
                <a:latin typeface="Century Gothic"/>
              </a:rPr>
              <a:t>85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 Improvement in </a:t>
            </a:r>
            <a:r>
              <a:rPr lang="en-US">
                <a:solidFill>
                  <a:prstClr val="black"/>
                </a:solidFill>
                <a:latin typeface="Century Gothic"/>
              </a:rPr>
              <a:t>evidence based medical adherence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7174E476-1E34-63EE-1AE2-2ECB4AA3A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5420" y="1251442"/>
            <a:ext cx="754039" cy="754039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4DD24D44-1DE8-F395-E09F-ABB93F236E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0848" y="2236182"/>
            <a:ext cx="803182" cy="803182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C6815314-50FE-9A7F-E273-242A49E6C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6667" y="3270065"/>
            <a:ext cx="914400" cy="914400"/>
          </a:xfrm>
          <a:prstGeom prst="rect">
            <a:avLst/>
          </a:prstGeom>
        </p:spPr>
      </p:pic>
      <p:pic>
        <p:nvPicPr>
          <p:cNvPr id="13" name="Graphic 12" descr="Lightbulb and gear with solid fill">
            <a:extLst>
              <a:ext uri="{FF2B5EF4-FFF2-40B4-BE49-F238E27FC236}">
                <a16:creationId xmlns:a16="http://schemas.microsoft.com/office/drawing/2014/main" id="{B912600F-6875-9D62-44F5-0A724D9A45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5797" y="4415166"/>
            <a:ext cx="859968" cy="859968"/>
          </a:xfrm>
          <a:prstGeom prst="rect">
            <a:avLst/>
          </a:prstGeom>
        </p:spPr>
      </p:pic>
      <p:pic>
        <p:nvPicPr>
          <p:cNvPr id="14" name="Graphic 13" descr="Chat bubble outline">
            <a:extLst>
              <a:ext uri="{FF2B5EF4-FFF2-40B4-BE49-F238E27FC236}">
                <a16:creationId xmlns:a16="http://schemas.microsoft.com/office/drawing/2014/main" id="{F7114AE2-57F6-8531-5CF8-D67FF25DA8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5239" y="550583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741206-214D-2D01-6115-39ACE87823E8}"/>
              </a:ext>
            </a:extLst>
          </p:cNvPr>
          <p:cNvSpPr txBox="1"/>
          <p:nvPr/>
        </p:nvSpPr>
        <p:spPr>
          <a:xfrm>
            <a:off x="720817" y="3268476"/>
            <a:ext cx="3384884" cy="319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79720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BACKGROUND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Participated in employer-sponsored wellness program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Identified through medical &amp; pharmacy claims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Goal: Weight loss &amp; diabetes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Action Plan: Diet, exercise,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38C99-77F5-A86F-FE31-AF80A811EA13}"/>
              </a:ext>
            </a:extLst>
          </p:cNvPr>
          <p:cNvSpPr txBox="1"/>
          <p:nvPr/>
        </p:nvSpPr>
        <p:spPr>
          <a:xfrm>
            <a:off x="5131067" y="1366851"/>
            <a:ext cx="240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Enrolled in DM Following Identification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5EDB3-888D-1FD5-CDCB-A38444075563}"/>
              </a:ext>
            </a:extLst>
          </p:cNvPr>
          <p:cNvSpPr txBox="1"/>
          <p:nvPr/>
        </p:nvSpPr>
        <p:spPr>
          <a:xfrm>
            <a:off x="5144498" y="2273746"/>
            <a:ext cx="240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Coach Obtains Patient Activation Measure (PAM) Score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3A9EF-9883-24BA-6944-D7B566BD6AFC}"/>
              </a:ext>
            </a:extLst>
          </p:cNvPr>
          <p:cNvSpPr txBox="1"/>
          <p:nvPr/>
        </p:nvSpPr>
        <p:spPr>
          <a:xfrm>
            <a:off x="5137554" y="3322950"/>
            <a:ext cx="240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Coach works with provider and sets goals with employee on bloodwork and weight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B91284-302C-C967-CA9C-DAB23B9CE447}"/>
              </a:ext>
            </a:extLst>
          </p:cNvPr>
          <p:cNvSpPr txBox="1"/>
          <p:nvPr/>
        </p:nvSpPr>
        <p:spPr>
          <a:xfrm>
            <a:off x="5143569" y="4420496"/>
            <a:ext cx="240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 for Employee/Provider Collaboration and Resources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C559F-9EF8-FDC4-DA98-5AC0479A39D1}"/>
              </a:ext>
            </a:extLst>
          </p:cNvPr>
          <p:cNvSpPr txBox="1"/>
          <p:nvPr/>
        </p:nvSpPr>
        <p:spPr>
          <a:xfrm>
            <a:off x="5143569" y="5593702"/>
            <a:ext cx="240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Calls &amp; Mobile App Communication Regarding Progress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1479B-DAC0-0253-2A72-646311D662A1}"/>
              </a:ext>
            </a:extLst>
          </p:cNvPr>
          <p:cNvSpPr txBox="1"/>
          <p:nvPr/>
        </p:nvSpPr>
        <p:spPr>
          <a:xfrm>
            <a:off x="609600" y="1488916"/>
            <a:ext cx="3372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12"/>
              </a:rPr>
              <a:t>Disease Management Member Testimonial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15A3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3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B6605-88A8-F6D2-5A4C-C2BB1B706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CASE MANAGEMENT MEMBER JOURNEY: </a:t>
            </a:r>
            <a:r>
              <a:rPr lang="en-US" b="0"/>
              <a:t>JOE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D4265-2E30-80BA-B005-B2AF7EE92EBC}"/>
              </a:ext>
            </a:extLst>
          </p:cNvPr>
          <p:cNvSpPr/>
          <p:nvPr/>
        </p:nvSpPr>
        <p:spPr>
          <a:xfrm>
            <a:off x="609600" y="1158264"/>
            <a:ext cx="3384884" cy="5283480"/>
          </a:xfrm>
          <a:prstGeom prst="rect">
            <a:avLst/>
          </a:prstGeom>
          <a:noFill/>
          <a:ln>
            <a:solidFill>
              <a:srgbClr val="F15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90833-239C-4389-543A-CD651D2ED664}"/>
              </a:ext>
            </a:extLst>
          </p:cNvPr>
          <p:cNvSpPr/>
          <p:nvPr/>
        </p:nvSpPr>
        <p:spPr>
          <a:xfrm>
            <a:off x="4105701" y="1158264"/>
            <a:ext cx="3384884" cy="5283480"/>
          </a:xfrm>
          <a:prstGeom prst="rect">
            <a:avLst/>
          </a:prstGeom>
          <a:solidFill>
            <a:srgbClr val="F15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2E774-1512-B19B-7224-E148BE020025}"/>
              </a:ext>
            </a:extLst>
          </p:cNvPr>
          <p:cNvSpPr/>
          <p:nvPr/>
        </p:nvSpPr>
        <p:spPr>
          <a:xfrm>
            <a:off x="7601804" y="1158264"/>
            <a:ext cx="3384884" cy="5283480"/>
          </a:xfrm>
          <a:prstGeom prst="rect">
            <a:avLst/>
          </a:prstGeom>
          <a:noFill/>
          <a:ln>
            <a:solidFill>
              <a:srgbClr val="F15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B1FBB-1877-8B3D-A3C7-484664BF1CA7}"/>
              </a:ext>
            </a:extLst>
          </p:cNvPr>
          <p:cNvSpPr txBox="1"/>
          <p:nvPr/>
        </p:nvSpPr>
        <p:spPr>
          <a:xfrm>
            <a:off x="765587" y="3210320"/>
            <a:ext cx="3384884" cy="300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BACKGROUND: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Participated in employer-sponsored Case Management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Identified through medical and pharmacy claims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/>
              </a:rPr>
              <a:t>Plan: Support member through cancer journey to achieve best outcomes for client &amp; member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751EF-5D45-3B86-B1C1-C30886D81A4F}"/>
              </a:ext>
            </a:extLst>
          </p:cNvPr>
          <p:cNvSpPr txBox="1"/>
          <p:nvPr/>
        </p:nvSpPr>
        <p:spPr>
          <a:xfrm>
            <a:off x="7713021" y="1378424"/>
            <a:ext cx="33848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MEMBER 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Hospital admission to ICU was avoided and kept weight stable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Chose evidence-based clinical trial saving the Fund thousands of dollars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15A32"/>
              </a:solidFill>
              <a:effectLst/>
              <a:uLnTx/>
              <a:uFillTx/>
              <a:latin typeface="Oswald Medium" panose="000006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Oswald Medium" panose="00000600000000000000" pitchFamily="50" charset="0"/>
                <a:ea typeface="+mn-ea"/>
                <a:cs typeface="+mn-cs"/>
              </a:rPr>
              <a:t>TELLIGEN ROI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3.4:1 ROI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4.7 Member Satisfaction Score (1-5 Scale)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40% Reduction in ER Usage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$11,229,939+ in Savings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2022 within the Telligen Book of Business for CM!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36073905-CBE2-2CF3-80A1-CC28357F3A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5420" y="1251442"/>
            <a:ext cx="754039" cy="754039"/>
          </a:xfrm>
          <a:prstGeom prst="rect">
            <a:avLst/>
          </a:prstGeom>
        </p:spPr>
      </p:pic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E15C0D33-9128-8820-D718-F4C06408A2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0848" y="2236182"/>
            <a:ext cx="803182" cy="803182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12FD57D6-D9F0-BD7D-0B20-037BAC0B8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5239" y="3270065"/>
            <a:ext cx="914400" cy="914400"/>
          </a:xfrm>
          <a:prstGeom prst="rect">
            <a:avLst/>
          </a:prstGeom>
        </p:spPr>
      </p:pic>
      <p:pic>
        <p:nvPicPr>
          <p:cNvPr id="13" name="Graphic 12" descr="Lightbulb and gear with solid fill">
            <a:extLst>
              <a:ext uri="{FF2B5EF4-FFF2-40B4-BE49-F238E27FC236}">
                <a16:creationId xmlns:a16="http://schemas.microsoft.com/office/drawing/2014/main" id="{C8506F50-45D2-FBC8-D8E9-9E938A5FBC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2455" y="4415166"/>
            <a:ext cx="859968" cy="859968"/>
          </a:xfrm>
          <a:prstGeom prst="rect">
            <a:avLst/>
          </a:prstGeom>
        </p:spPr>
      </p:pic>
      <p:pic>
        <p:nvPicPr>
          <p:cNvPr id="14" name="Graphic 13" descr="Chat bubble outline">
            <a:extLst>
              <a:ext uri="{FF2B5EF4-FFF2-40B4-BE49-F238E27FC236}">
                <a16:creationId xmlns:a16="http://schemas.microsoft.com/office/drawing/2014/main" id="{D0FE1EC9-5F4E-D2DD-AE90-1D0E78D414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5239" y="5505834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E173B1-5C7B-46A8-AE23-3DFE89F44338}"/>
              </a:ext>
            </a:extLst>
          </p:cNvPr>
          <p:cNvSpPr txBox="1"/>
          <p:nvPr/>
        </p:nvSpPr>
        <p:spPr>
          <a:xfrm>
            <a:off x="869027" y="1355231"/>
            <a:ext cx="2866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13"/>
              </a:rPr>
              <a:t>Case Management </a:t>
            </a:r>
            <a:r>
              <a:rPr lang="en-US" sz="2400" b="1">
                <a:solidFill>
                  <a:srgbClr val="F15A32"/>
                </a:solidFill>
                <a:latin typeface="Century Gothic"/>
                <a:hlinkClick r:id="rId13"/>
              </a:rPr>
              <a:t>Cancer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13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5A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13"/>
              </a:rPr>
              <a:t>Testimonial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15A3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B6DBA-ADCD-9D6E-E6B8-A020F876F5A2}"/>
              </a:ext>
            </a:extLst>
          </p:cNvPr>
          <p:cNvSpPr txBox="1"/>
          <p:nvPr/>
        </p:nvSpPr>
        <p:spPr>
          <a:xfrm>
            <a:off x="5140676" y="1378424"/>
            <a:ext cx="240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Enrolled in CM Following Identification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F17216-9649-DBAE-9C13-23ED8B0E264F}"/>
              </a:ext>
            </a:extLst>
          </p:cNvPr>
          <p:cNvSpPr txBox="1"/>
          <p:nvPr/>
        </p:nvSpPr>
        <p:spPr>
          <a:xfrm>
            <a:off x="5121183" y="2268441"/>
            <a:ext cx="240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Nurse CM Obtains Patient Activation Measure (PAM) Score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09DDD0-DF9B-21FC-7910-817DAAE54348}"/>
              </a:ext>
            </a:extLst>
          </p:cNvPr>
          <p:cNvSpPr txBox="1"/>
          <p:nvPr/>
        </p:nvSpPr>
        <p:spPr>
          <a:xfrm>
            <a:off x="5154407" y="3322950"/>
            <a:ext cx="240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Nurse CM collaborates with provider and employee regarding treatment plan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5483B-3D3E-3A78-34B9-A78BD07014F5}"/>
              </a:ext>
            </a:extLst>
          </p:cNvPr>
          <p:cNvSpPr txBox="1"/>
          <p:nvPr/>
        </p:nvSpPr>
        <p:spPr>
          <a:xfrm>
            <a:off x="5154407" y="4405293"/>
            <a:ext cx="240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 for Employee/Provider Collaboration and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6BB53-4E45-1087-33BC-79A96DF97CB1}"/>
              </a:ext>
            </a:extLst>
          </p:cNvPr>
          <p:cNvSpPr txBox="1"/>
          <p:nvPr/>
        </p:nvSpPr>
        <p:spPr>
          <a:xfrm>
            <a:off x="5154407" y="5447598"/>
            <a:ext cx="240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Calls &amp; Mobile App Communication Regarding Status &amp; Treatment</a:t>
            </a:r>
          </a:p>
        </p:txBody>
      </p:sp>
    </p:spTree>
    <p:extLst>
      <p:ext uri="{BB962C8B-B14F-4D97-AF65-F5344CB8AC3E}">
        <p14:creationId xmlns:p14="http://schemas.microsoft.com/office/powerpoint/2010/main" val="329219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8D97B-8E93-40A2-B848-59D8C003C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8636000" cy="685800"/>
          </a:xfrm>
        </p:spPr>
        <p:txBody>
          <a:bodyPr>
            <a:normAutofit/>
          </a:bodyPr>
          <a:lstStyle/>
          <a:p>
            <a:r>
              <a:rPr lang="en-US"/>
              <a:t>Member &amp; Client Testimonials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1D48D97-74CF-3CA2-B0C5-D437B674E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2045" y="1466451"/>
            <a:ext cx="5248275" cy="2028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B405E8-C353-86B7-8152-3C3F7F35A8EC}"/>
              </a:ext>
            </a:extLst>
          </p:cNvPr>
          <p:cNvSpPr txBox="1"/>
          <p:nvPr/>
        </p:nvSpPr>
        <p:spPr>
          <a:xfrm>
            <a:off x="6165531" y="1779978"/>
            <a:ext cx="4761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had a resource in this coach that was committed to helping me. In the past three months, I've focused on one goal, and everything fell into place with her help. I feel more like myself than I have in a very long time.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AD238295-994A-3A67-9148-C094025EF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770" y="1466451"/>
            <a:ext cx="5248275" cy="20288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2FAD54-E1C9-A1F7-B29B-430A4A3EC595}"/>
              </a:ext>
            </a:extLst>
          </p:cNvPr>
          <p:cNvSpPr txBox="1"/>
          <p:nvPr/>
        </p:nvSpPr>
        <p:spPr>
          <a:xfrm>
            <a:off x="917257" y="1730019"/>
            <a:ext cx="476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One of my goals was to eat healthier, and my coach recommended resources regarding habits so that I understood what goes into them that transcended into all of my goals not only nutrition, personal and professional and my relationships.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B6DEC5-C4A7-A216-7755-46354843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770" y="3563247"/>
            <a:ext cx="5248275" cy="202882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1827F-3690-7BA4-6540-7C3857F03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2045" y="3571059"/>
            <a:ext cx="5248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31751E-06BD-7C55-51FE-AD65AEB7FE9F}"/>
              </a:ext>
            </a:extLst>
          </p:cNvPr>
          <p:cNvSpPr txBox="1"/>
          <p:nvPr/>
        </p:nvSpPr>
        <p:spPr>
          <a:xfrm>
            <a:off x="6165531" y="3913800"/>
            <a:ext cx="476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really like working with my coach to get an external perspective and as another big bonus, I get along with her really well. She understands me, making the experience enjoyable. I consider her a friend now.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942709-90C6-09CD-50D0-9FB7B717E194}"/>
              </a:ext>
            </a:extLst>
          </p:cNvPr>
          <p:cNvSpPr txBox="1"/>
          <p:nvPr/>
        </p:nvSpPr>
        <p:spPr>
          <a:xfrm>
            <a:off x="837710" y="4084832"/>
            <a:ext cx="491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Telligen is an excellent health management partner. They bring strong data analytics, collaboration and innovative solutions to the table.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6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1E534F6-9883-4D02-8223-6C165E27B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94" y="1638300"/>
            <a:ext cx="9960412" cy="417936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9FE70-3CCE-4538-A394-432C1CF53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With Telligen, Clients Receive:</a:t>
            </a:r>
          </a:p>
        </p:txBody>
      </p:sp>
    </p:spTree>
    <p:extLst>
      <p:ext uri="{BB962C8B-B14F-4D97-AF65-F5344CB8AC3E}">
        <p14:creationId xmlns:p14="http://schemas.microsoft.com/office/powerpoint/2010/main" val="364496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C95B47-58BD-4513-8F2D-7C026275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419" y="1913561"/>
            <a:ext cx="8622581" cy="127821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9DDC"/>
                </a:solidFill>
              </a:rPr>
              <a:t>Ami Bolles</a:t>
            </a:r>
          </a:p>
          <a:p>
            <a:pPr marL="0" indent="0">
              <a:buNone/>
            </a:pPr>
            <a:r>
              <a:rPr lang="en-US" i="1"/>
              <a:t>Director, Account Management </a:t>
            </a:r>
          </a:p>
          <a:p>
            <a:pPr marL="0" indent="0">
              <a:buNone/>
            </a:pPr>
            <a:r>
              <a:rPr lang="en-US" i="1"/>
              <a:t>abolles@telligen.com</a:t>
            </a:r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A56FC-BD75-494D-80B1-8CAA96F7D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72D4484-6643-15D3-1A19-777D5F0C4275}"/>
              </a:ext>
            </a:extLst>
          </p:cNvPr>
          <p:cNvSpPr txBox="1">
            <a:spLocks/>
          </p:cNvSpPr>
          <p:nvPr/>
        </p:nvSpPr>
        <p:spPr>
          <a:xfrm>
            <a:off x="3569419" y="4123361"/>
            <a:ext cx="8622581" cy="1278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Anna Vander Beek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Account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avanderbeek@telligen.com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F56740A-F8F4-4D24-AAE1-8A98BC0D0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"/>
          <a:stretch/>
        </p:blipFill>
        <p:spPr>
          <a:xfrm>
            <a:off x="1195064" y="1621060"/>
            <a:ext cx="1863214" cy="1863214"/>
          </a:xfrm>
          <a:prstGeom prst="rect">
            <a:avLst/>
          </a:prstGeom>
        </p:spPr>
      </p:pic>
      <p:pic>
        <p:nvPicPr>
          <p:cNvPr id="8" name="Picture 7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B372B0A-7B39-3A01-348A-E74856899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" r="-1687"/>
          <a:stretch/>
        </p:blipFill>
        <p:spPr>
          <a:xfrm>
            <a:off x="1195064" y="3830860"/>
            <a:ext cx="1863214" cy="1863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BA4B-5149-4DE9-400A-2A8CC6094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ABOUT TELLIGEN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C70208-BF08-954E-0155-E9C0B3F176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18" y="1565617"/>
            <a:ext cx="11776364" cy="37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A3908A-F44E-4BCF-297B-5C4A6F7275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2256" y="2679989"/>
            <a:ext cx="4597177" cy="1346579"/>
          </a:xfrm>
        </p:spPr>
        <p:txBody>
          <a:bodyPr lIns="91440" tIns="45720" rIns="91440" bIns="45720" anchor="t"/>
          <a:lstStyle/>
          <a:p>
            <a:pPr marL="0" indent="0"/>
            <a:r>
              <a:rPr lang="en-US">
                <a:latin typeface="Oswald Medium"/>
              </a:rPr>
              <a:t>Proposed Solutions</a:t>
            </a:r>
            <a:br>
              <a:rPr lang="en-US">
                <a:latin typeface="Oswald Medium"/>
              </a:rPr>
            </a:br>
            <a:r>
              <a:rPr lang="en-US">
                <a:latin typeface="Oswald Medium"/>
              </a:rPr>
              <a:t>for the Fund</a:t>
            </a:r>
          </a:p>
        </p:txBody>
      </p:sp>
    </p:spTree>
    <p:extLst>
      <p:ext uri="{BB962C8B-B14F-4D97-AF65-F5344CB8AC3E}">
        <p14:creationId xmlns:p14="http://schemas.microsoft.com/office/powerpoint/2010/main" val="301486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ue umbrella with white text&#10;&#10;Description automatically generated with low confidence">
            <a:extLst>
              <a:ext uri="{FF2B5EF4-FFF2-40B4-BE49-F238E27FC236}">
                <a16:creationId xmlns:a16="http://schemas.microsoft.com/office/drawing/2014/main" id="{D8D579B2-C2B9-79F6-EBDE-2A9106929D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771" y="-283922"/>
            <a:ext cx="8338457" cy="7141922"/>
          </a:xfrm>
        </p:spPr>
      </p:pic>
      <p:pic>
        <p:nvPicPr>
          <p:cNvPr id="7" name="Picture 6" descr="A picture containing font, graphics, symbol, logo&#10;&#10;Description automatically generated">
            <a:extLst>
              <a:ext uri="{FF2B5EF4-FFF2-40B4-BE49-F238E27FC236}">
                <a16:creationId xmlns:a16="http://schemas.microsoft.com/office/drawing/2014/main" id="{AF16F8CA-4A4E-5C24-32B7-758C90880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6" y="268928"/>
            <a:ext cx="2070366" cy="10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459CB-6E4D-1491-988C-345B47E65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Wellness Portal</a:t>
            </a:r>
          </a:p>
        </p:txBody>
      </p:sp>
      <p:pic>
        <p:nvPicPr>
          <p:cNvPr id="10" name="Picture 9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D6E4D4A4-C88A-4DD7-B6EE-D2ECCACC5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52" y="1334726"/>
            <a:ext cx="7351930" cy="4569550"/>
          </a:xfrm>
          <a:prstGeom prst="rect">
            <a:avLst/>
          </a:prstGeom>
        </p:spPr>
      </p:pic>
      <p:pic>
        <p:nvPicPr>
          <p:cNvPr id="12" name="Picture 11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1185085D-965B-7589-4CB2-E63BE34192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91" y="1546655"/>
            <a:ext cx="5571561" cy="3391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B6E857-E522-F73C-430F-9DD40DC23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91" y="1546655"/>
            <a:ext cx="5578079" cy="33919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EB89C6-E0AF-EEF1-B6EA-3039CE2274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91" y="1546655"/>
            <a:ext cx="5584597" cy="33919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B2BAE3-4CD4-9DB9-74F5-25CA582616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55" y="1546655"/>
            <a:ext cx="5584597" cy="339199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703CAA7-31EA-9C7B-3720-6E9EB044E6D1}"/>
              </a:ext>
            </a:extLst>
          </p:cNvPr>
          <p:cNvGrpSpPr/>
          <p:nvPr/>
        </p:nvGrpSpPr>
        <p:grpSpPr>
          <a:xfrm>
            <a:off x="1001555" y="1447801"/>
            <a:ext cx="5591063" cy="3490848"/>
            <a:chOff x="1001555" y="1447801"/>
            <a:chExt cx="5591063" cy="349084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F8C0324-40F5-5559-BDC7-BB3668D39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078"/>
            <a:stretch/>
          </p:blipFill>
          <p:spPr>
            <a:xfrm>
              <a:off x="1014591" y="1447801"/>
              <a:ext cx="5578027" cy="176174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4ADF8E5-2F37-1043-F4A7-106D18F2A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4591" y="2218627"/>
              <a:ext cx="5571561" cy="170567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2AF86D9-31F1-C23A-4E88-70165C4B2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4591" y="3924300"/>
              <a:ext cx="5571561" cy="93345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E67538-0B6B-9E84-9AB9-96013C7B8571}"/>
                </a:ext>
              </a:extLst>
            </p:cNvPr>
            <p:cNvSpPr/>
            <p:nvPr/>
          </p:nvSpPr>
          <p:spPr>
            <a:xfrm>
              <a:off x="1001555" y="4857750"/>
              <a:ext cx="5571561" cy="80899"/>
            </a:xfrm>
            <a:prstGeom prst="rect">
              <a:avLst/>
            </a:prstGeom>
            <a:solidFill>
              <a:srgbClr val="8A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E43F80D-3F33-366B-2C32-63BCD05DF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18" y="1546655"/>
            <a:ext cx="5464341" cy="339199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F6CFBC3-9D81-FF39-A398-8EA7E1D87862}"/>
              </a:ext>
            </a:extLst>
          </p:cNvPr>
          <p:cNvSpPr txBox="1"/>
          <p:nvPr/>
        </p:nvSpPr>
        <p:spPr>
          <a:xfrm>
            <a:off x="7484596" y="2376188"/>
            <a:ext cx="470740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F649C8-D828-9873-4475-1E85EBC2F154}"/>
              </a:ext>
            </a:extLst>
          </p:cNvPr>
          <p:cNvSpPr txBox="1"/>
          <p:nvPr/>
        </p:nvSpPr>
        <p:spPr>
          <a:xfrm>
            <a:off x="7484596" y="2933159"/>
            <a:ext cx="470740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Biometrics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761CC9-A5C0-FEFC-2705-A1F914AB73ED}"/>
              </a:ext>
            </a:extLst>
          </p:cNvPr>
          <p:cNvSpPr txBox="1"/>
          <p:nvPr/>
        </p:nvSpPr>
        <p:spPr>
          <a:xfrm>
            <a:off x="7484596" y="3490130"/>
            <a:ext cx="470740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Educational Materials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2788A9-C5DB-21F5-655E-7920C19E88B4}"/>
              </a:ext>
            </a:extLst>
          </p:cNvPr>
          <p:cNvSpPr txBox="1"/>
          <p:nvPr/>
        </p:nvSpPr>
        <p:spPr>
          <a:xfrm>
            <a:off x="7484596" y="4051863"/>
            <a:ext cx="470740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Program Information 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DB6EC63-EA1F-B70D-76FA-41EC0EEA9471}"/>
              </a:ext>
            </a:extLst>
          </p:cNvPr>
          <p:cNvSpPr txBox="1">
            <a:spLocks/>
          </p:cNvSpPr>
          <p:nvPr/>
        </p:nvSpPr>
        <p:spPr>
          <a:xfrm>
            <a:off x="6931527" y="1288040"/>
            <a:ext cx="8517835" cy="576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9DD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E7335-37A6-2D72-967A-61BB0CEFA7C3}"/>
              </a:ext>
            </a:extLst>
          </p:cNvPr>
          <p:cNvSpPr txBox="1"/>
          <p:nvPr/>
        </p:nvSpPr>
        <p:spPr>
          <a:xfrm>
            <a:off x="7484596" y="1912926"/>
            <a:ext cx="470740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8762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  <p:bldP spid="4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975B5-8535-05C1-A1FE-963F5E5CD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Coaching Engagement Philosophy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068C85-2F99-7822-8FC3-F65B161AA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089" y="1323976"/>
            <a:ext cx="8534400" cy="3384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54E78-D592-994A-F308-6AB8B93422C2}"/>
              </a:ext>
            </a:extLst>
          </p:cNvPr>
          <p:cNvSpPr txBox="1"/>
          <p:nvPr/>
        </p:nvSpPr>
        <p:spPr>
          <a:xfrm>
            <a:off x="1716089" y="4282977"/>
            <a:ext cx="188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Members actively engage in coaching or treatment plan every step of the process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41500-C8DC-6F76-886B-AB3C1C12538C}"/>
              </a:ext>
            </a:extLst>
          </p:cNvPr>
          <p:cNvSpPr txBox="1"/>
          <p:nvPr/>
        </p:nvSpPr>
        <p:spPr>
          <a:xfrm>
            <a:off x="3909941" y="4282976"/>
            <a:ext cx="188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Telligen experts collaborate with members, providers, and/or treatment teams to support member’s health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8C7C5-EC38-E589-3C8E-5CA375E6EC8A}"/>
              </a:ext>
            </a:extLst>
          </p:cNvPr>
          <p:cNvSpPr txBox="1"/>
          <p:nvPr/>
        </p:nvSpPr>
        <p:spPr>
          <a:xfrm>
            <a:off x="6096000" y="4282976"/>
            <a:ext cx="188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Telligen experts educate members on their condition(s) and provide resources to improve health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64EC9-83C5-7D1E-7624-E96B8583B8E7}"/>
              </a:ext>
            </a:extLst>
          </p:cNvPr>
          <p:cNvSpPr txBox="1"/>
          <p:nvPr/>
        </p:nvSpPr>
        <p:spPr>
          <a:xfrm>
            <a:off x="8303937" y="4305251"/>
            <a:ext cx="188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Throughout the process, members learn how to take charge of their health and make informed choices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 Placeholder 1">
            <a:extLst>
              <a:ext uri="{FF2B5EF4-FFF2-40B4-BE49-F238E27FC236}">
                <a16:creationId xmlns:a16="http://schemas.microsoft.com/office/drawing/2014/main" id="{1880DB8E-EA45-CBED-7B37-3963AC7A1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407178"/>
              </p:ext>
            </p:extLst>
          </p:nvPr>
        </p:nvGraphicFramePr>
        <p:xfrm>
          <a:off x="609600" y="772887"/>
          <a:ext cx="11059886" cy="501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font, graphics, symbol, logo&#10;&#10;Description automatically generated">
            <a:extLst>
              <a:ext uri="{FF2B5EF4-FFF2-40B4-BE49-F238E27FC236}">
                <a16:creationId xmlns:a16="http://schemas.microsoft.com/office/drawing/2014/main" id="{DE1C46BE-F152-961C-3A0D-638384C5B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523" y="229663"/>
            <a:ext cx="2091991" cy="10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74682481">
            <a:hlinkClick r:id="" action="ppaction://media"/>
            <a:extLst>
              <a:ext uri="{FF2B5EF4-FFF2-40B4-BE49-F238E27FC236}">
                <a16:creationId xmlns:a16="http://schemas.microsoft.com/office/drawing/2014/main" id="{84D50369-E82C-074C-57EA-1100E599250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5200" y="1219200"/>
            <a:ext cx="7721600" cy="4343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E642C-1045-06E0-2A42-4D8890B9D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Turnleaf Demo</a:t>
            </a:r>
          </a:p>
        </p:txBody>
      </p:sp>
    </p:spTree>
    <p:extLst>
      <p:ext uri="{BB962C8B-B14F-4D97-AF65-F5344CB8AC3E}">
        <p14:creationId xmlns:p14="http://schemas.microsoft.com/office/powerpoint/2010/main" val="37027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F9779F6-D399-108D-C0CB-A14A74EB56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1097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A3638-9FC6-2CA1-46D1-F3BD59E18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Remote Monitoring</a:t>
            </a:r>
          </a:p>
        </p:txBody>
      </p:sp>
    </p:spTree>
    <p:extLst>
      <p:ext uri="{BB962C8B-B14F-4D97-AF65-F5344CB8AC3E}">
        <p14:creationId xmlns:p14="http://schemas.microsoft.com/office/powerpoint/2010/main" val="10835418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M Conte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GBA_NatConfPPtTemplate_2023" id="{1DD26154-251E-7143-ACD8-45B298AD0F61}" vid="{7D96DFE1-5732-5745-9B82-BE488831BF6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in Content 1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ellness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Wellness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Content Layou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t Risk Conte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M Conte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DDC"/>
      </a:accent1>
      <a:accent2>
        <a:srgbClr val="92D050"/>
      </a:accent2>
      <a:accent3>
        <a:srgbClr val="7F7F7F"/>
      </a:accent3>
      <a:accent4>
        <a:srgbClr val="FF9900"/>
      </a:accent4>
      <a:accent5>
        <a:srgbClr val="7030A0"/>
      </a:accent5>
      <a:accent6>
        <a:srgbClr val="4BACC6"/>
      </a:accent6>
      <a:hlink>
        <a:srgbClr val="1F497D"/>
      </a:hlink>
      <a:folHlink>
        <a:srgbClr val="800080"/>
      </a:folHlink>
    </a:clrScheme>
    <a:fontScheme name="Telligen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885</Words>
  <Application>Microsoft Office PowerPoint</Application>
  <PresentationFormat>Widescreen</PresentationFormat>
  <Paragraphs>125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Oswald</vt:lpstr>
      <vt:lpstr>Oswald Light</vt:lpstr>
      <vt:lpstr>Oswald Medium</vt:lpstr>
      <vt:lpstr>Wingdings</vt:lpstr>
      <vt:lpstr>Custom Design</vt:lpstr>
      <vt:lpstr>Content Master</vt:lpstr>
      <vt:lpstr>1_Content Master</vt:lpstr>
      <vt:lpstr>Main Content 1</vt:lpstr>
      <vt:lpstr>Wellness Title</vt:lpstr>
      <vt:lpstr>1_Wellness Title</vt:lpstr>
      <vt:lpstr>Main Content Layout</vt:lpstr>
      <vt:lpstr>At Risk Content</vt:lpstr>
      <vt:lpstr>DM Content</vt:lpstr>
      <vt:lpstr>CM Content</vt:lpstr>
      <vt:lpstr>Office Theme</vt:lpstr>
      <vt:lpstr>NJ SCHOOLS HEALTH 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 Schools Health Fund</dc:title>
  <dc:creator>Laura Hassebrock</dc:creator>
  <cp:lastModifiedBy>Anna Vander Beek</cp:lastModifiedBy>
  <cp:revision>2</cp:revision>
  <dcterms:created xsi:type="dcterms:W3CDTF">2023-06-06T16:14:08Z</dcterms:created>
  <dcterms:modified xsi:type="dcterms:W3CDTF">2023-06-12T20:28:37Z</dcterms:modified>
</cp:coreProperties>
</file>